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76" r:id="rId4"/>
    <p:sldId id="277" r:id="rId5"/>
    <p:sldId id="278" r:id="rId6"/>
    <p:sldId id="279" r:id="rId7"/>
    <p:sldId id="280" r:id="rId8"/>
    <p:sldId id="282" r:id="rId9"/>
    <p:sldId id="291" r:id="rId10"/>
    <p:sldId id="292" r:id="rId11"/>
    <p:sldId id="293" r:id="rId12"/>
    <p:sldId id="273" r:id="rId13"/>
    <p:sldId id="275" r:id="rId14"/>
    <p:sldId id="274" r:id="rId15"/>
    <p:sldId id="283" r:id="rId16"/>
    <p:sldId id="294" r:id="rId17"/>
    <p:sldId id="272" r:id="rId18"/>
    <p:sldId id="271" r:id="rId19"/>
    <p:sldId id="270" r:id="rId20"/>
    <p:sldId id="267" r:id="rId21"/>
    <p:sldId id="268" r:id="rId22"/>
    <p:sldId id="269" r:id="rId23"/>
    <p:sldId id="258" r:id="rId24"/>
    <p:sldId id="259" r:id="rId25"/>
    <p:sldId id="260" r:id="rId26"/>
    <p:sldId id="284" r:id="rId27"/>
    <p:sldId id="295" r:id="rId28"/>
    <p:sldId id="31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289" r:id="rId45"/>
    <p:sldId id="317" r:id="rId46"/>
    <p:sldId id="290" r:id="rId47"/>
    <p:sldId id="318" r:id="rId48"/>
    <p:sldId id="261" r:id="rId49"/>
    <p:sldId id="262" r:id="rId50"/>
    <p:sldId id="263" r:id="rId51"/>
    <p:sldId id="264" r:id="rId52"/>
    <p:sldId id="265" r:id="rId53"/>
    <p:sldId id="266" r:id="rId54"/>
    <p:sldId id="311" r:id="rId55"/>
    <p:sldId id="312" r:id="rId56"/>
    <p:sldId id="313" r:id="rId57"/>
    <p:sldId id="287" r:id="rId58"/>
    <p:sldId id="31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E31A46A-5F12-4DD7-94CA-758395DF3B61}" type="datetimeFigureOut">
              <a:rPr lang="fa-IR" smtClean="0"/>
              <a:t>30/05/1446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B8E2349-B11F-4820-8BC8-5B53FE828B00}" type="slidenum">
              <a:rPr lang="fa-IR" smtClean="0"/>
              <a:t>‹#›</a:t>
            </a:fld>
            <a:endParaRPr lang="fa-IR"/>
          </a:p>
        </p:txBody>
      </p:sp>
    </p:spTree>
    <p:extLst>
      <p:ext uri="{BB962C8B-B14F-4D97-AF65-F5344CB8AC3E}">
        <p14:creationId xmlns:p14="http://schemas.microsoft.com/office/powerpoint/2010/main" val="392207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8B8E2349-B11F-4820-8BC8-5B53FE828B00}" type="slidenum">
              <a:rPr lang="fa-IR" smtClean="0"/>
              <a:t>58</a:t>
            </a:fld>
            <a:endParaRPr lang="fa-IR"/>
          </a:p>
        </p:txBody>
      </p:sp>
    </p:spTree>
    <p:extLst>
      <p:ext uri="{BB962C8B-B14F-4D97-AF65-F5344CB8AC3E}">
        <p14:creationId xmlns:p14="http://schemas.microsoft.com/office/powerpoint/2010/main" val="235451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D9A7517-76D5-421C-B44E-02716548A69B}" type="datetimeFigureOut">
              <a:rPr lang="fa-IR" smtClean="0"/>
              <a:t>30/05/1446</a:t>
            </a:fld>
            <a:endParaRPr lang="fa-I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a-I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EF4E43A-C8A7-4818-9B7C-1B596747052D}" type="slidenum">
              <a:rPr lang="fa-IR" smtClean="0"/>
              <a:t>‹#›</a:t>
            </a:fld>
            <a:endParaRPr lang="fa-I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695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362040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229234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052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66790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9A7517-76D5-421C-B44E-02716548A69B}" type="datetimeFigureOut">
              <a:rPr lang="fa-IR" smtClean="0"/>
              <a:t>30/05/1446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83958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D9A7517-76D5-421C-B44E-02716548A69B}" type="datetimeFigureOut">
              <a:rPr lang="fa-IR" smtClean="0"/>
              <a:t>30/05/1446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383122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A7517-76D5-421C-B44E-02716548A69B}" type="datetimeFigureOut">
              <a:rPr lang="fa-IR" smtClean="0"/>
              <a:t>30/05/1446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2287471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A7517-76D5-421C-B44E-02716548A69B}" type="datetimeFigureOut">
              <a:rPr lang="fa-IR" smtClean="0"/>
              <a:t>30/05/1446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404487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A7517-76D5-421C-B44E-02716548A69B}" type="datetimeFigureOut">
              <a:rPr lang="fa-IR" smtClean="0"/>
              <a:t>30/05/1446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137886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A7517-76D5-421C-B44E-02716548A69B}" type="datetimeFigureOut">
              <a:rPr lang="fa-IR" smtClean="0"/>
              <a:t>30/05/1446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76351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131702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A7517-76D5-421C-B44E-02716548A69B}" type="datetimeFigureOut">
              <a:rPr lang="fa-IR" smtClean="0"/>
              <a:t>30/05/1446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301954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A7517-76D5-421C-B44E-02716548A69B}" type="datetimeFigureOut">
              <a:rPr lang="fa-IR" smtClean="0"/>
              <a:t>30/05/1446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258118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A7517-76D5-421C-B44E-02716548A69B}" type="datetimeFigureOut">
              <a:rPr lang="fa-IR" smtClean="0"/>
              <a:t>30/05/1446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99124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364688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9A7517-76D5-421C-B44E-02716548A69B}" type="datetimeFigureOut">
              <a:rPr lang="fa-IR" smtClean="0"/>
              <a:t>30/05/1446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F4E43A-C8A7-4818-9B7C-1B596747052D}" type="slidenum">
              <a:rPr lang="fa-IR" smtClean="0"/>
              <a:t>‹#›</a:t>
            </a:fld>
            <a:endParaRPr lang="fa-IR"/>
          </a:p>
        </p:txBody>
      </p:sp>
    </p:spTree>
    <p:extLst>
      <p:ext uri="{BB962C8B-B14F-4D97-AF65-F5344CB8AC3E}">
        <p14:creationId xmlns:p14="http://schemas.microsoft.com/office/powerpoint/2010/main" val="351104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D9A7517-76D5-421C-B44E-02716548A69B}" type="datetimeFigureOut">
              <a:rPr lang="fa-IR" smtClean="0"/>
              <a:t>30/05/1446</a:t>
            </a:fld>
            <a:endParaRPr lang="fa-I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a-I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EF4E43A-C8A7-4818-9B7C-1B596747052D}" type="slidenum">
              <a:rPr lang="fa-IR" smtClean="0"/>
              <a:t>‹#›</a:t>
            </a:fld>
            <a:endParaRPr lang="fa-IR"/>
          </a:p>
        </p:txBody>
      </p:sp>
    </p:spTree>
    <p:extLst>
      <p:ext uri="{BB962C8B-B14F-4D97-AF65-F5344CB8AC3E}">
        <p14:creationId xmlns:p14="http://schemas.microsoft.com/office/powerpoint/2010/main" val="3150739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lower_Bouquet.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94DB-B150-A83E-90A2-5CE0109449CB}"/>
              </a:ext>
            </a:extLst>
          </p:cNvPr>
          <p:cNvSpPr>
            <a:spLocks noGrp="1"/>
          </p:cNvSpPr>
          <p:nvPr>
            <p:ph type="ctrTitle"/>
          </p:nvPr>
        </p:nvSpPr>
        <p:spPr/>
        <p:txBody>
          <a:bodyPr/>
          <a:lstStyle/>
          <a:p>
            <a:r>
              <a:rPr lang="en-US" dirty="0"/>
              <a:t>Chronic Spontaneous Urticaria</a:t>
            </a:r>
            <a:endParaRPr lang="fa-IR" dirty="0"/>
          </a:p>
        </p:txBody>
      </p:sp>
      <p:sp>
        <p:nvSpPr>
          <p:cNvPr id="3" name="Subtitle 2">
            <a:extLst>
              <a:ext uri="{FF2B5EF4-FFF2-40B4-BE49-F238E27FC236}">
                <a16:creationId xmlns:a16="http://schemas.microsoft.com/office/drawing/2014/main" id="{A812D6E3-4A3E-B75E-FA2E-C645DD939FBF}"/>
              </a:ext>
            </a:extLst>
          </p:cNvPr>
          <p:cNvSpPr>
            <a:spLocks noGrp="1"/>
          </p:cNvSpPr>
          <p:nvPr>
            <p:ph type="subTitle" idx="1"/>
          </p:nvPr>
        </p:nvSpPr>
        <p:spPr/>
        <p:txBody>
          <a:bodyPr/>
          <a:lstStyle/>
          <a:p>
            <a:pPr algn="l"/>
            <a:r>
              <a:rPr lang="en-US" dirty="0" err="1"/>
              <a:t>JAMA.Published</a:t>
            </a:r>
            <a:r>
              <a:rPr lang="en-US" dirty="0"/>
              <a:t> online September 26, 2024</a:t>
            </a:r>
            <a:endParaRPr lang="fa-IR" dirty="0"/>
          </a:p>
          <a:p>
            <a:pPr algn="l"/>
            <a:endParaRPr lang="en-US" dirty="0"/>
          </a:p>
        </p:txBody>
      </p:sp>
    </p:spTree>
    <p:extLst>
      <p:ext uri="{BB962C8B-B14F-4D97-AF65-F5344CB8AC3E}">
        <p14:creationId xmlns:p14="http://schemas.microsoft.com/office/powerpoint/2010/main" val="7651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B663-4E6D-3EA9-DDF1-3CD8393158F9}"/>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2427FE0-2543-0FF9-1BE6-61DF68F27785}"/>
              </a:ext>
            </a:extLst>
          </p:cNvPr>
          <p:cNvSpPr>
            <a:spLocks noGrp="1"/>
          </p:cNvSpPr>
          <p:nvPr>
            <p:ph sz="quarter" idx="13"/>
          </p:nvPr>
        </p:nvSpPr>
        <p:spPr>
          <a:xfrm>
            <a:off x="685800" y="400050"/>
            <a:ext cx="10394707" cy="4974535"/>
          </a:xfrm>
        </p:spPr>
        <p:txBody>
          <a:bodyPr>
            <a:normAutofit/>
          </a:bodyPr>
          <a:lstStyle/>
          <a:p>
            <a:pPr marL="0" indent="0" algn="just" rtl="0">
              <a:lnSpc>
                <a:spcPct val="200000"/>
              </a:lnSpc>
              <a:buNone/>
            </a:pPr>
            <a:r>
              <a:rPr lang="en-US" sz="1800" b="0" i="0" u="none" strike="noStrike" baseline="0" dirty="0">
                <a:latin typeface="GuardianSansGR-Regular"/>
              </a:rPr>
              <a:t>Mast cells and other immune cells, epithelial cells, and sensory nerves interact through</a:t>
            </a:r>
          </a:p>
          <a:p>
            <a:pPr marL="0" indent="0" algn="just" rtl="0">
              <a:lnSpc>
                <a:spcPct val="200000"/>
              </a:lnSpc>
              <a:buNone/>
            </a:pPr>
            <a:r>
              <a:rPr lang="en-US" sz="1800" b="0" i="0" u="none" strike="noStrike" baseline="0" dirty="0">
                <a:latin typeface="GuardianSansGR-Regular"/>
              </a:rPr>
              <a:t>release of cytokines (mostly Th2 cytokines) such as thymic stromal </a:t>
            </a:r>
            <a:r>
              <a:rPr lang="fr-FR" sz="1800" b="0" i="0" u="none" strike="noStrike" baseline="0" dirty="0" err="1">
                <a:latin typeface="GuardianSansGR-Regular"/>
              </a:rPr>
              <a:t>lymphopoietin</a:t>
            </a:r>
            <a:r>
              <a:rPr lang="fr-FR" sz="1800" b="0" i="0" u="none" strike="noStrike" baseline="0" dirty="0">
                <a:latin typeface="GuardianSansGR-Regular"/>
              </a:rPr>
              <a:t>, IL-4, IL-13, IL-31, </a:t>
            </a:r>
            <a:r>
              <a:rPr lang="fr-FR" sz="1800" b="0" i="0" u="none" strike="noStrike" baseline="0" dirty="0" err="1">
                <a:latin typeface="GuardianSansGR-Regular"/>
              </a:rPr>
              <a:t>eosinophil</a:t>
            </a:r>
            <a:r>
              <a:rPr lang="fr-FR" sz="1800" b="0" i="0" u="none" strike="noStrike" baseline="0" dirty="0">
                <a:latin typeface="GuardianSansGR-Regular"/>
              </a:rPr>
              <a:t> </a:t>
            </a:r>
            <a:r>
              <a:rPr lang="fr-FR" sz="1800" b="0" i="0" u="none" strike="noStrike" baseline="0" dirty="0" err="1">
                <a:latin typeface="GuardianSansGR-Regular"/>
              </a:rPr>
              <a:t>proteins</a:t>
            </a:r>
            <a:r>
              <a:rPr lang="fr-FR" sz="1800" b="0" i="0" u="none" strike="noStrike" baseline="0" dirty="0">
                <a:latin typeface="GuardianSansGR-Regular"/>
              </a:rPr>
              <a:t>, and neuropeptides, </a:t>
            </a:r>
            <a:r>
              <a:rPr lang="en-US" sz="1800" b="0" i="0" u="none" strike="noStrike" baseline="0" dirty="0">
                <a:latin typeface="GuardianSansGR-Regular"/>
              </a:rPr>
              <a:t>and further activation of mast cells through Mas-related G protein–coupled receptor X2 (MRGPRX2).</a:t>
            </a:r>
          </a:p>
          <a:p>
            <a:pPr marL="0" indent="0" algn="just" rtl="0">
              <a:lnSpc>
                <a:spcPct val="200000"/>
              </a:lnSpc>
              <a:buNone/>
            </a:pPr>
            <a:r>
              <a:rPr lang="en-US" sz="1800" b="0" i="0" u="none" strike="noStrike" baseline="0" dirty="0">
                <a:latin typeface="GuardianSansGR-Regular"/>
              </a:rPr>
              <a:t>These processes result in the development of urticaria symptoms.</a:t>
            </a:r>
            <a:endParaRPr lang="fa-IR" sz="2800" dirty="0"/>
          </a:p>
        </p:txBody>
      </p:sp>
    </p:spTree>
    <p:extLst>
      <p:ext uri="{BB962C8B-B14F-4D97-AF65-F5344CB8AC3E}">
        <p14:creationId xmlns:p14="http://schemas.microsoft.com/office/powerpoint/2010/main" val="74666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7B30-E8C9-052C-8345-48557C28178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1DDDF9BC-4A15-DE32-5350-B4D809F76C31}"/>
              </a:ext>
            </a:extLst>
          </p:cNvPr>
          <p:cNvSpPr>
            <a:spLocks noGrp="1"/>
          </p:cNvSpPr>
          <p:nvPr>
            <p:ph sz="quarter" idx="13"/>
          </p:nvPr>
        </p:nvSpPr>
        <p:spPr>
          <a:xfrm>
            <a:off x="685800" y="685800"/>
            <a:ext cx="10394707" cy="4688785"/>
          </a:xfrm>
        </p:spPr>
        <p:txBody>
          <a:bodyPr>
            <a:normAutofit/>
          </a:bodyPr>
          <a:lstStyle/>
          <a:p>
            <a:pPr marL="0" indent="0" algn="l" rtl="0">
              <a:lnSpc>
                <a:spcPct val="200000"/>
              </a:lnSpc>
              <a:buNone/>
            </a:pPr>
            <a:r>
              <a:rPr lang="en-US" sz="2800" b="0" i="0" u="none" strike="noStrike" baseline="0" dirty="0">
                <a:latin typeface="GuardianSansGR-Regular"/>
              </a:rPr>
              <a:t>Susceptibility to chronic spontaneous urticaria may be determined by genetic factors  and gut microbiome alterations, including lower levels of short-chain fatty acid–producing bacteria.</a:t>
            </a:r>
            <a:endParaRPr lang="fa-IR" sz="3200" dirty="0"/>
          </a:p>
        </p:txBody>
      </p:sp>
    </p:spTree>
    <p:extLst>
      <p:ext uri="{BB962C8B-B14F-4D97-AF65-F5344CB8AC3E}">
        <p14:creationId xmlns:p14="http://schemas.microsoft.com/office/powerpoint/2010/main" val="18524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5075-447D-FE5E-EE59-49EC7399B430}"/>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E0BFC12-907D-C59E-BD07-E66AB040CA6D}"/>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EA93CDC5-81C1-4AE7-9522-0078F73E8570}"/>
              </a:ext>
            </a:extLst>
          </p:cNvPr>
          <p:cNvPicPr>
            <a:picLocks noChangeAspect="1"/>
          </p:cNvPicPr>
          <p:nvPr/>
        </p:nvPicPr>
        <p:blipFill>
          <a:blip r:embed="rId2"/>
          <a:stretch>
            <a:fillRect/>
          </a:stretch>
        </p:blipFill>
        <p:spPr>
          <a:xfrm>
            <a:off x="0" y="0"/>
            <a:ext cx="11844338" cy="5700713"/>
          </a:xfrm>
          <a:prstGeom prst="rect">
            <a:avLst/>
          </a:prstGeom>
        </p:spPr>
      </p:pic>
    </p:spTree>
    <p:extLst>
      <p:ext uri="{BB962C8B-B14F-4D97-AF65-F5344CB8AC3E}">
        <p14:creationId xmlns:p14="http://schemas.microsoft.com/office/powerpoint/2010/main" val="146648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6241-9FA5-B454-3DCD-329DB85E6501}"/>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EC6A8A95-8C4F-BD59-CCC8-17A33ED4FF7C}"/>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11AC2001-EF10-A701-600C-644C6C49574E}"/>
              </a:ext>
            </a:extLst>
          </p:cNvPr>
          <p:cNvPicPr>
            <a:picLocks noChangeAspect="1"/>
          </p:cNvPicPr>
          <p:nvPr/>
        </p:nvPicPr>
        <p:blipFill>
          <a:blip r:embed="rId2"/>
          <a:stretch>
            <a:fillRect/>
          </a:stretch>
        </p:blipFill>
        <p:spPr>
          <a:xfrm>
            <a:off x="0" y="0"/>
            <a:ext cx="11872913" cy="5643563"/>
          </a:xfrm>
          <a:prstGeom prst="rect">
            <a:avLst/>
          </a:prstGeom>
        </p:spPr>
      </p:pic>
    </p:spTree>
    <p:extLst>
      <p:ext uri="{BB962C8B-B14F-4D97-AF65-F5344CB8AC3E}">
        <p14:creationId xmlns:p14="http://schemas.microsoft.com/office/powerpoint/2010/main" val="324733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434E-FCC5-2E1C-BDD4-70D4B4C6A344}"/>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7BF6E24A-7540-D873-78A6-B79793AADAE1}"/>
              </a:ext>
            </a:extLst>
          </p:cNvPr>
          <p:cNvPicPr>
            <a:picLocks noGrp="1" noChangeAspect="1"/>
          </p:cNvPicPr>
          <p:nvPr>
            <p:ph sz="quarter" idx="13"/>
          </p:nvPr>
        </p:nvPicPr>
        <p:blipFill>
          <a:blip r:embed="rId2"/>
          <a:stretch>
            <a:fillRect/>
          </a:stretch>
        </p:blipFill>
        <p:spPr>
          <a:xfrm>
            <a:off x="0" y="0"/>
            <a:ext cx="11658599" cy="5586413"/>
          </a:xfrm>
        </p:spPr>
      </p:pic>
    </p:spTree>
    <p:extLst>
      <p:ext uri="{BB962C8B-B14F-4D97-AF65-F5344CB8AC3E}">
        <p14:creationId xmlns:p14="http://schemas.microsoft.com/office/powerpoint/2010/main" val="93284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D59A-6FE2-F546-E0D4-87E790BBCB42}"/>
              </a:ext>
            </a:extLst>
          </p:cNvPr>
          <p:cNvSpPr>
            <a:spLocks noGrp="1"/>
          </p:cNvSpPr>
          <p:nvPr>
            <p:ph type="title"/>
          </p:nvPr>
        </p:nvSpPr>
        <p:spPr>
          <a:xfrm>
            <a:off x="685801" y="171450"/>
            <a:ext cx="10396882" cy="1057275"/>
          </a:xfrm>
        </p:spPr>
        <p:txBody>
          <a:bodyPr>
            <a:normAutofit/>
          </a:bodyPr>
          <a:lstStyle/>
          <a:p>
            <a:r>
              <a:rPr lang="en-US" sz="4800" b="0" i="0" u="none" strike="noStrike" baseline="0" dirty="0">
                <a:latin typeface="GuardianSansGR-Regular"/>
              </a:rPr>
              <a:t>Clinical Presentation</a:t>
            </a:r>
            <a:endParaRPr lang="fa-IR" sz="13800" dirty="0"/>
          </a:p>
        </p:txBody>
      </p:sp>
      <p:sp>
        <p:nvSpPr>
          <p:cNvPr id="3" name="Content Placeholder 2">
            <a:extLst>
              <a:ext uri="{FF2B5EF4-FFF2-40B4-BE49-F238E27FC236}">
                <a16:creationId xmlns:a16="http://schemas.microsoft.com/office/drawing/2014/main" id="{CACDAE45-388F-64C5-1DCB-902823A16A14}"/>
              </a:ext>
            </a:extLst>
          </p:cNvPr>
          <p:cNvSpPr>
            <a:spLocks noGrp="1"/>
          </p:cNvSpPr>
          <p:nvPr>
            <p:ph sz="quarter" idx="13"/>
          </p:nvPr>
        </p:nvSpPr>
        <p:spPr>
          <a:xfrm>
            <a:off x="685800" y="500064"/>
            <a:ext cx="10394707" cy="4874522"/>
          </a:xfrm>
        </p:spPr>
        <p:txBody>
          <a:bodyPr>
            <a:normAutofit/>
          </a:bodyPr>
          <a:lstStyle/>
          <a:p>
            <a:pPr marL="0" indent="0" algn="l">
              <a:lnSpc>
                <a:spcPct val="200000"/>
              </a:lnSpc>
              <a:buNone/>
            </a:pPr>
            <a:r>
              <a:rPr lang="en-US" sz="2400" b="0" i="0" u="none" strike="noStrike" baseline="0" dirty="0">
                <a:latin typeface="GuardianSansGR-Regular"/>
              </a:rPr>
              <a:t>Patients with chronic spontaneous urticaria develop individual wheals, ranging from a few millimeters in diameter to several centimeters in diameter (“giant” urticaria), that typically appear and disappear within a single day, usually within a few hours, whereas angioedema typically lasts for 1 to 3 days.</a:t>
            </a:r>
            <a:endParaRPr lang="fa-IR" sz="2400" dirty="0"/>
          </a:p>
        </p:txBody>
      </p:sp>
    </p:spTree>
    <p:extLst>
      <p:ext uri="{BB962C8B-B14F-4D97-AF65-F5344CB8AC3E}">
        <p14:creationId xmlns:p14="http://schemas.microsoft.com/office/powerpoint/2010/main" val="317363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F6B1-5803-4929-C0E7-B6A1C23D9491}"/>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BE95482B-0890-84B6-4565-4DE61F608487}"/>
              </a:ext>
            </a:extLst>
          </p:cNvPr>
          <p:cNvSpPr>
            <a:spLocks noGrp="1"/>
          </p:cNvSpPr>
          <p:nvPr>
            <p:ph sz="quarter" idx="13"/>
          </p:nvPr>
        </p:nvSpPr>
        <p:spPr>
          <a:xfrm>
            <a:off x="685800" y="371476"/>
            <a:ext cx="10394707" cy="5003110"/>
          </a:xfrm>
        </p:spPr>
        <p:txBody>
          <a:bodyPr>
            <a:normAutofit/>
          </a:bodyPr>
          <a:lstStyle/>
          <a:p>
            <a:pPr marL="0" indent="0" algn="l" rtl="0">
              <a:lnSpc>
                <a:spcPct val="200000"/>
              </a:lnSpc>
              <a:buNone/>
            </a:pPr>
            <a:r>
              <a:rPr lang="en-US" sz="2800" b="0" i="0" u="none" strike="noStrike" baseline="0" dirty="0">
                <a:latin typeface="GuardianSansGR-Regular"/>
              </a:rPr>
              <a:t>Wheals are blanching and can have irregular borders, change shape, and appear any where on the body but most commonly occur on the arms, legs, and trunk. Angioedema commonly involves the face, especially the lips and eyelids, but can also affect other body parts.</a:t>
            </a:r>
            <a:endParaRPr lang="fa-IR" sz="3200" dirty="0"/>
          </a:p>
        </p:txBody>
      </p:sp>
    </p:spTree>
    <p:extLst>
      <p:ext uri="{BB962C8B-B14F-4D97-AF65-F5344CB8AC3E}">
        <p14:creationId xmlns:p14="http://schemas.microsoft.com/office/powerpoint/2010/main" val="244436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198F-7D6C-075B-E421-9BCE3E925D6E}"/>
              </a:ext>
            </a:extLst>
          </p:cNvPr>
          <p:cNvSpPr>
            <a:spLocks noGrp="1"/>
          </p:cNvSpPr>
          <p:nvPr>
            <p:ph type="title"/>
          </p:nvPr>
        </p:nvSpPr>
        <p:spPr>
          <a:xfrm>
            <a:off x="685801" y="285750"/>
            <a:ext cx="10396882" cy="1197665"/>
          </a:xfrm>
        </p:spPr>
        <p:txBody>
          <a:bodyPr/>
          <a:lstStyle/>
          <a:p>
            <a:r>
              <a:rPr lang="en-US" dirty="0"/>
              <a:t>wheals on less pigmented skin</a:t>
            </a:r>
            <a:endParaRPr lang="fa-IR" dirty="0"/>
          </a:p>
        </p:txBody>
      </p:sp>
      <p:sp>
        <p:nvSpPr>
          <p:cNvPr id="3" name="Content Placeholder 2">
            <a:extLst>
              <a:ext uri="{FF2B5EF4-FFF2-40B4-BE49-F238E27FC236}">
                <a16:creationId xmlns:a16="http://schemas.microsoft.com/office/drawing/2014/main" id="{0B105BF7-F46D-49D2-9797-D13A613224DF}"/>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2191EECD-2A6E-D90E-3508-779A13AB559A}"/>
              </a:ext>
            </a:extLst>
          </p:cNvPr>
          <p:cNvPicPr>
            <a:picLocks noChangeAspect="1"/>
          </p:cNvPicPr>
          <p:nvPr/>
        </p:nvPicPr>
        <p:blipFill>
          <a:blip r:embed="rId2"/>
          <a:stretch>
            <a:fillRect/>
          </a:stretch>
        </p:blipFill>
        <p:spPr>
          <a:xfrm>
            <a:off x="1257301" y="1483415"/>
            <a:ext cx="8929688" cy="4417323"/>
          </a:xfrm>
          <a:prstGeom prst="rect">
            <a:avLst/>
          </a:prstGeom>
        </p:spPr>
      </p:pic>
    </p:spTree>
    <p:extLst>
      <p:ext uri="{BB962C8B-B14F-4D97-AF65-F5344CB8AC3E}">
        <p14:creationId xmlns:p14="http://schemas.microsoft.com/office/powerpoint/2010/main" val="17160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2ED9-DDA5-0E4C-CEC5-A118D2461211}"/>
              </a:ext>
            </a:extLst>
          </p:cNvPr>
          <p:cNvSpPr>
            <a:spLocks noGrp="1"/>
          </p:cNvSpPr>
          <p:nvPr>
            <p:ph type="title"/>
          </p:nvPr>
        </p:nvSpPr>
        <p:spPr>
          <a:xfrm>
            <a:off x="685801" y="157164"/>
            <a:ext cx="10396882" cy="1100620"/>
          </a:xfrm>
        </p:spPr>
        <p:txBody>
          <a:bodyPr>
            <a:normAutofit/>
          </a:bodyPr>
          <a:lstStyle/>
          <a:p>
            <a:r>
              <a:rPr lang="en-US" sz="4000" dirty="0"/>
              <a:t>wheals on more pigmented skin</a:t>
            </a:r>
            <a:endParaRPr lang="fa-IR" sz="4000" dirty="0"/>
          </a:p>
        </p:txBody>
      </p:sp>
      <p:sp>
        <p:nvSpPr>
          <p:cNvPr id="3" name="Content Placeholder 2">
            <a:extLst>
              <a:ext uri="{FF2B5EF4-FFF2-40B4-BE49-F238E27FC236}">
                <a16:creationId xmlns:a16="http://schemas.microsoft.com/office/drawing/2014/main" id="{CE0E9D71-FAFE-7D3A-C382-9969D3CD1112}"/>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3EA17B2E-4921-E3D1-B6C4-7F0169145538}"/>
              </a:ext>
            </a:extLst>
          </p:cNvPr>
          <p:cNvPicPr>
            <a:picLocks noChangeAspect="1"/>
          </p:cNvPicPr>
          <p:nvPr/>
        </p:nvPicPr>
        <p:blipFill>
          <a:blip r:embed="rId2"/>
          <a:stretch>
            <a:fillRect/>
          </a:stretch>
        </p:blipFill>
        <p:spPr>
          <a:xfrm>
            <a:off x="1728788" y="1257785"/>
            <a:ext cx="8515350" cy="4342432"/>
          </a:xfrm>
          <a:prstGeom prst="rect">
            <a:avLst/>
          </a:prstGeom>
        </p:spPr>
      </p:pic>
    </p:spTree>
    <p:extLst>
      <p:ext uri="{BB962C8B-B14F-4D97-AF65-F5344CB8AC3E}">
        <p14:creationId xmlns:p14="http://schemas.microsoft.com/office/powerpoint/2010/main" val="109069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2FDC-E1F5-3145-B127-BBD8A96A6D2C}"/>
              </a:ext>
            </a:extLst>
          </p:cNvPr>
          <p:cNvSpPr>
            <a:spLocks noGrp="1"/>
          </p:cNvSpPr>
          <p:nvPr>
            <p:ph type="title"/>
          </p:nvPr>
        </p:nvSpPr>
        <p:spPr>
          <a:xfrm>
            <a:off x="685801" y="214314"/>
            <a:ext cx="10396882" cy="1269101"/>
          </a:xfrm>
        </p:spPr>
        <p:txBody>
          <a:bodyPr/>
          <a:lstStyle/>
          <a:p>
            <a:r>
              <a:rPr lang="en-US" dirty="0"/>
              <a:t>angioedema</a:t>
            </a:r>
            <a:endParaRPr lang="fa-IR" dirty="0"/>
          </a:p>
        </p:txBody>
      </p:sp>
      <p:sp>
        <p:nvSpPr>
          <p:cNvPr id="3" name="Content Placeholder 2">
            <a:extLst>
              <a:ext uri="{FF2B5EF4-FFF2-40B4-BE49-F238E27FC236}">
                <a16:creationId xmlns:a16="http://schemas.microsoft.com/office/drawing/2014/main" id="{F23A3C2A-0367-E1E4-CF62-C08B164BAED1}"/>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DFEF2FB1-D38B-BDC6-C589-DD3680060294}"/>
              </a:ext>
            </a:extLst>
          </p:cNvPr>
          <p:cNvPicPr>
            <a:picLocks noChangeAspect="1"/>
          </p:cNvPicPr>
          <p:nvPr/>
        </p:nvPicPr>
        <p:blipFill>
          <a:blip r:embed="rId2"/>
          <a:stretch>
            <a:fillRect/>
          </a:stretch>
        </p:blipFill>
        <p:spPr>
          <a:xfrm>
            <a:off x="1528764" y="1271588"/>
            <a:ext cx="7800974" cy="4102997"/>
          </a:xfrm>
          <a:prstGeom prst="rect">
            <a:avLst/>
          </a:prstGeom>
        </p:spPr>
      </p:pic>
    </p:spTree>
    <p:extLst>
      <p:ext uri="{BB962C8B-B14F-4D97-AF65-F5344CB8AC3E}">
        <p14:creationId xmlns:p14="http://schemas.microsoft.com/office/powerpoint/2010/main" val="104774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B1-419B-6CAF-A0F9-222C07ECC66F}"/>
              </a:ext>
            </a:extLst>
          </p:cNvPr>
          <p:cNvSpPr>
            <a:spLocks noGrp="1"/>
          </p:cNvSpPr>
          <p:nvPr>
            <p:ph type="title"/>
          </p:nvPr>
        </p:nvSpPr>
        <p:spPr/>
        <p:txBody>
          <a:bodyPr/>
          <a:lstStyle/>
          <a:p>
            <a:r>
              <a:rPr lang="en-US" dirty="0"/>
              <a:t>IMPORTANCE</a:t>
            </a:r>
            <a:endParaRPr lang="fa-IR" dirty="0"/>
          </a:p>
        </p:txBody>
      </p:sp>
      <p:sp>
        <p:nvSpPr>
          <p:cNvPr id="3" name="Content Placeholder 2">
            <a:extLst>
              <a:ext uri="{FF2B5EF4-FFF2-40B4-BE49-F238E27FC236}">
                <a16:creationId xmlns:a16="http://schemas.microsoft.com/office/drawing/2014/main" id="{3952317B-2963-ED4B-7626-332FCAA124CD}"/>
              </a:ext>
            </a:extLst>
          </p:cNvPr>
          <p:cNvSpPr>
            <a:spLocks noGrp="1"/>
          </p:cNvSpPr>
          <p:nvPr>
            <p:ph sz="quarter" idx="13"/>
          </p:nvPr>
        </p:nvSpPr>
        <p:spPr/>
        <p:txBody>
          <a:bodyPr/>
          <a:lstStyle/>
          <a:p>
            <a:endParaRPr lang="fa-IR" dirty="0"/>
          </a:p>
        </p:txBody>
      </p:sp>
    </p:spTree>
    <p:extLst>
      <p:ext uri="{BB962C8B-B14F-4D97-AF65-F5344CB8AC3E}">
        <p14:creationId xmlns:p14="http://schemas.microsoft.com/office/powerpoint/2010/main" val="23565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DF1D-5561-EAD0-53D6-A84BB27FEEB9}"/>
              </a:ext>
            </a:extLst>
          </p:cNvPr>
          <p:cNvSpPr>
            <a:spLocks noGrp="1"/>
          </p:cNvSpPr>
          <p:nvPr>
            <p:ph type="title"/>
          </p:nvPr>
        </p:nvSpPr>
        <p:spPr>
          <a:xfrm>
            <a:off x="685801" y="242889"/>
            <a:ext cx="10396882" cy="1014896"/>
          </a:xfrm>
        </p:spPr>
        <p:txBody>
          <a:bodyPr>
            <a:noAutofit/>
          </a:bodyPr>
          <a:lstStyle/>
          <a:p>
            <a:r>
              <a:rPr lang="en-US" sz="3200" dirty="0"/>
              <a:t>symptomatic dermographism (elicited by a scratch test)</a:t>
            </a:r>
            <a:endParaRPr lang="fa-IR" sz="3200" dirty="0"/>
          </a:p>
        </p:txBody>
      </p:sp>
      <p:sp>
        <p:nvSpPr>
          <p:cNvPr id="3" name="Content Placeholder 2">
            <a:extLst>
              <a:ext uri="{FF2B5EF4-FFF2-40B4-BE49-F238E27FC236}">
                <a16:creationId xmlns:a16="http://schemas.microsoft.com/office/drawing/2014/main" id="{F1C93E1B-A92F-DC93-9922-2CEB362866FE}"/>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F83FB31E-032F-EF61-3E50-7C81F22B2C14}"/>
              </a:ext>
            </a:extLst>
          </p:cNvPr>
          <p:cNvPicPr>
            <a:picLocks noChangeAspect="1"/>
          </p:cNvPicPr>
          <p:nvPr/>
        </p:nvPicPr>
        <p:blipFill>
          <a:blip r:embed="rId2"/>
          <a:stretch>
            <a:fillRect/>
          </a:stretch>
        </p:blipFill>
        <p:spPr>
          <a:xfrm>
            <a:off x="1300163" y="1257785"/>
            <a:ext cx="8829675" cy="4342431"/>
          </a:xfrm>
          <a:prstGeom prst="rect">
            <a:avLst/>
          </a:prstGeom>
        </p:spPr>
      </p:pic>
    </p:spTree>
    <p:extLst>
      <p:ext uri="{BB962C8B-B14F-4D97-AF65-F5344CB8AC3E}">
        <p14:creationId xmlns:p14="http://schemas.microsoft.com/office/powerpoint/2010/main" val="296912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6259-A87F-D6F5-4612-1273E6A9475B}"/>
              </a:ext>
            </a:extLst>
          </p:cNvPr>
          <p:cNvSpPr>
            <a:spLocks noGrp="1"/>
          </p:cNvSpPr>
          <p:nvPr>
            <p:ph type="title"/>
          </p:nvPr>
        </p:nvSpPr>
        <p:spPr>
          <a:xfrm>
            <a:off x="685801" y="171450"/>
            <a:ext cx="10396882" cy="1311965"/>
          </a:xfrm>
        </p:spPr>
        <p:txBody>
          <a:bodyPr>
            <a:noAutofit/>
          </a:bodyPr>
          <a:lstStyle/>
          <a:p>
            <a:r>
              <a:rPr lang="en-US" sz="4000" dirty="0"/>
              <a:t>Cholinergic urticaria (elicited by exercise)</a:t>
            </a:r>
            <a:endParaRPr lang="fa-IR" sz="4000" dirty="0"/>
          </a:p>
        </p:txBody>
      </p:sp>
      <p:sp>
        <p:nvSpPr>
          <p:cNvPr id="3" name="Content Placeholder 2">
            <a:extLst>
              <a:ext uri="{FF2B5EF4-FFF2-40B4-BE49-F238E27FC236}">
                <a16:creationId xmlns:a16="http://schemas.microsoft.com/office/drawing/2014/main" id="{A7DE3A0E-DB41-636D-743C-3D80713DB141}"/>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BDF1BAA0-D5FD-92F1-58F1-6933D11FA5EC}"/>
              </a:ext>
            </a:extLst>
          </p:cNvPr>
          <p:cNvPicPr>
            <a:picLocks noChangeAspect="1"/>
          </p:cNvPicPr>
          <p:nvPr/>
        </p:nvPicPr>
        <p:blipFill>
          <a:blip r:embed="rId2"/>
          <a:stretch>
            <a:fillRect/>
          </a:stretch>
        </p:blipFill>
        <p:spPr>
          <a:xfrm>
            <a:off x="1528764" y="1243013"/>
            <a:ext cx="8429624" cy="4243387"/>
          </a:xfrm>
          <a:prstGeom prst="rect">
            <a:avLst/>
          </a:prstGeom>
        </p:spPr>
      </p:pic>
    </p:spTree>
    <p:extLst>
      <p:ext uri="{BB962C8B-B14F-4D97-AF65-F5344CB8AC3E}">
        <p14:creationId xmlns:p14="http://schemas.microsoft.com/office/powerpoint/2010/main" val="73102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5224-C302-1D2C-B81A-06007F74FD8B}"/>
              </a:ext>
            </a:extLst>
          </p:cNvPr>
          <p:cNvSpPr>
            <a:spLocks noGrp="1"/>
          </p:cNvSpPr>
          <p:nvPr>
            <p:ph type="title"/>
          </p:nvPr>
        </p:nvSpPr>
        <p:spPr>
          <a:xfrm>
            <a:off x="685801" y="1"/>
            <a:ext cx="10396882" cy="1600200"/>
          </a:xfrm>
        </p:spPr>
        <p:txBody>
          <a:bodyPr>
            <a:noAutofit/>
          </a:bodyPr>
          <a:lstStyle/>
          <a:p>
            <a:r>
              <a:rPr lang="en-US" sz="4000" dirty="0"/>
              <a:t>cold urticaria (after provocation test with</a:t>
            </a:r>
            <a:br>
              <a:rPr lang="en-US" sz="4000" dirty="0"/>
            </a:br>
            <a:r>
              <a:rPr lang="en-US" sz="4000" dirty="0"/>
              <a:t>ice cube)</a:t>
            </a:r>
            <a:endParaRPr lang="fa-IR" sz="4000" dirty="0"/>
          </a:p>
        </p:txBody>
      </p:sp>
      <p:sp>
        <p:nvSpPr>
          <p:cNvPr id="3" name="Content Placeholder 2">
            <a:extLst>
              <a:ext uri="{FF2B5EF4-FFF2-40B4-BE49-F238E27FC236}">
                <a16:creationId xmlns:a16="http://schemas.microsoft.com/office/drawing/2014/main" id="{728E1432-1201-6523-59C4-0770042F8A58}"/>
              </a:ext>
            </a:extLst>
          </p:cNvPr>
          <p:cNvSpPr>
            <a:spLocks noGrp="1"/>
          </p:cNvSpPr>
          <p:nvPr>
            <p:ph sz="quarter" idx="13"/>
          </p:nvPr>
        </p:nvSpPr>
        <p:spPr/>
        <p:txBody>
          <a:bodyPr/>
          <a:lstStyle/>
          <a:p>
            <a:endParaRPr lang="fa-IR"/>
          </a:p>
        </p:txBody>
      </p:sp>
      <p:pic>
        <p:nvPicPr>
          <p:cNvPr id="5" name="Picture 4">
            <a:extLst>
              <a:ext uri="{FF2B5EF4-FFF2-40B4-BE49-F238E27FC236}">
                <a16:creationId xmlns:a16="http://schemas.microsoft.com/office/drawing/2014/main" id="{5A0D70D9-5C15-5B7C-9BFA-E13D294A40F6}"/>
              </a:ext>
            </a:extLst>
          </p:cNvPr>
          <p:cNvPicPr>
            <a:picLocks noChangeAspect="1"/>
          </p:cNvPicPr>
          <p:nvPr/>
        </p:nvPicPr>
        <p:blipFill>
          <a:blip r:embed="rId2"/>
          <a:stretch>
            <a:fillRect/>
          </a:stretch>
        </p:blipFill>
        <p:spPr>
          <a:xfrm>
            <a:off x="1471614" y="1600200"/>
            <a:ext cx="8372474" cy="4000016"/>
          </a:xfrm>
          <a:prstGeom prst="rect">
            <a:avLst/>
          </a:prstGeom>
        </p:spPr>
      </p:pic>
    </p:spTree>
    <p:extLst>
      <p:ext uri="{BB962C8B-B14F-4D97-AF65-F5344CB8AC3E}">
        <p14:creationId xmlns:p14="http://schemas.microsoft.com/office/powerpoint/2010/main" val="287923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7873-519B-DE46-690B-64BD6118E040}"/>
              </a:ext>
            </a:extLst>
          </p:cNvPr>
          <p:cNvSpPr>
            <a:spLocks noGrp="1"/>
          </p:cNvSpPr>
          <p:nvPr>
            <p:ph type="title"/>
          </p:nvPr>
        </p:nvSpPr>
        <p:spPr>
          <a:xfrm>
            <a:off x="685801" y="185739"/>
            <a:ext cx="10396882" cy="1171574"/>
          </a:xfrm>
        </p:spPr>
        <p:txBody>
          <a:bodyPr>
            <a:noAutofit/>
          </a:bodyPr>
          <a:lstStyle/>
          <a:p>
            <a:pPr rtl="0"/>
            <a:r>
              <a:rPr lang="en-US" sz="3200" dirty="0"/>
              <a:t>contact urticaria (wheals after contact with Urtica dioica [nettle] leaves)</a:t>
            </a:r>
            <a:endParaRPr lang="fa-IR" sz="3200" dirty="0"/>
          </a:p>
        </p:txBody>
      </p:sp>
      <p:sp>
        <p:nvSpPr>
          <p:cNvPr id="3" name="Content Placeholder 2">
            <a:extLst>
              <a:ext uri="{FF2B5EF4-FFF2-40B4-BE49-F238E27FC236}">
                <a16:creationId xmlns:a16="http://schemas.microsoft.com/office/drawing/2014/main" id="{0516505E-ED5A-6238-B02E-DEF21F909E06}"/>
              </a:ext>
            </a:extLst>
          </p:cNvPr>
          <p:cNvSpPr>
            <a:spLocks noGrp="1"/>
          </p:cNvSpPr>
          <p:nvPr>
            <p:ph sz="quarter" idx="13"/>
          </p:nvPr>
        </p:nvSpPr>
        <p:spPr/>
        <p:txBody>
          <a:bodyPr/>
          <a:lstStyle/>
          <a:p>
            <a:endParaRPr lang="fa-IR" dirty="0"/>
          </a:p>
        </p:txBody>
      </p:sp>
      <p:pic>
        <p:nvPicPr>
          <p:cNvPr id="5" name="Picture 4">
            <a:extLst>
              <a:ext uri="{FF2B5EF4-FFF2-40B4-BE49-F238E27FC236}">
                <a16:creationId xmlns:a16="http://schemas.microsoft.com/office/drawing/2014/main" id="{A073C285-4EB0-1F39-7F0E-5099B21C472A}"/>
              </a:ext>
            </a:extLst>
          </p:cNvPr>
          <p:cNvPicPr>
            <a:picLocks noChangeAspect="1"/>
          </p:cNvPicPr>
          <p:nvPr/>
        </p:nvPicPr>
        <p:blipFill>
          <a:blip r:embed="rId2"/>
          <a:stretch>
            <a:fillRect/>
          </a:stretch>
        </p:blipFill>
        <p:spPr>
          <a:xfrm>
            <a:off x="2257425" y="1483415"/>
            <a:ext cx="6457950" cy="4017273"/>
          </a:xfrm>
          <a:prstGeom prst="rect">
            <a:avLst/>
          </a:prstGeom>
        </p:spPr>
      </p:pic>
    </p:spTree>
    <p:extLst>
      <p:ext uri="{BB962C8B-B14F-4D97-AF65-F5344CB8AC3E}">
        <p14:creationId xmlns:p14="http://schemas.microsoft.com/office/powerpoint/2010/main" val="167841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B3E-096E-0ACD-3774-59C402F59840}"/>
              </a:ext>
            </a:extLst>
          </p:cNvPr>
          <p:cNvSpPr>
            <a:spLocks noGrp="1"/>
          </p:cNvSpPr>
          <p:nvPr>
            <p:ph type="title"/>
          </p:nvPr>
        </p:nvSpPr>
        <p:spPr>
          <a:xfrm>
            <a:off x="685801" y="371476"/>
            <a:ext cx="10396882" cy="1466290"/>
          </a:xfrm>
        </p:spPr>
        <p:txBody>
          <a:bodyPr>
            <a:noAutofit/>
          </a:bodyPr>
          <a:lstStyle/>
          <a:p>
            <a:r>
              <a:rPr lang="en-US" sz="4000" dirty="0"/>
              <a:t>urticarial vasculitis (bruising, a hallmark of urticarial vasculitis, is seen)</a:t>
            </a:r>
            <a:endParaRPr lang="fa-IR" sz="4000" dirty="0"/>
          </a:p>
        </p:txBody>
      </p:sp>
      <p:pic>
        <p:nvPicPr>
          <p:cNvPr id="5" name="Content Placeholder 4">
            <a:extLst>
              <a:ext uri="{FF2B5EF4-FFF2-40B4-BE49-F238E27FC236}">
                <a16:creationId xmlns:a16="http://schemas.microsoft.com/office/drawing/2014/main" id="{CBF395F2-D091-C905-E195-238FAAF24918}"/>
              </a:ext>
            </a:extLst>
          </p:cNvPr>
          <p:cNvPicPr>
            <a:picLocks noGrp="1" noChangeAspect="1"/>
          </p:cNvPicPr>
          <p:nvPr>
            <p:ph sz="quarter" idx="13"/>
          </p:nvPr>
        </p:nvPicPr>
        <p:blipFill>
          <a:blip r:embed="rId2"/>
          <a:stretch>
            <a:fillRect/>
          </a:stretch>
        </p:blipFill>
        <p:spPr>
          <a:xfrm>
            <a:off x="1243013" y="1685926"/>
            <a:ext cx="9839670" cy="4600574"/>
          </a:xfrm>
        </p:spPr>
      </p:pic>
    </p:spTree>
    <p:extLst>
      <p:ext uri="{BB962C8B-B14F-4D97-AF65-F5344CB8AC3E}">
        <p14:creationId xmlns:p14="http://schemas.microsoft.com/office/powerpoint/2010/main" val="126381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8A5D-3D4D-6490-C109-7AF5D5135D08}"/>
              </a:ext>
            </a:extLst>
          </p:cNvPr>
          <p:cNvSpPr>
            <a:spLocks noGrp="1"/>
          </p:cNvSpPr>
          <p:nvPr>
            <p:ph type="title"/>
          </p:nvPr>
        </p:nvSpPr>
        <p:spPr>
          <a:xfrm>
            <a:off x="685801" y="185739"/>
            <a:ext cx="10396882" cy="1185862"/>
          </a:xfrm>
        </p:spPr>
        <p:txBody>
          <a:bodyPr/>
          <a:lstStyle/>
          <a:p>
            <a:r>
              <a:rPr lang="en-US" dirty="0"/>
              <a:t>Schnitzler syndrome</a:t>
            </a:r>
            <a:endParaRPr lang="fa-IR" dirty="0"/>
          </a:p>
        </p:txBody>
      </p:sp>
      <p:pic>
        <p:nvPicPr>
          <p:cNvPr id="5" name="Content Placeholder 4">
            <a:extLst>
              <a:ext uri="{FF2B5EF4-FFF2-40B4-BE49-F238E27FC236}">
                <a16:creationId xmlns:a16="http://schemas.microsoft.com/office/drawing/2014/main" id="{A2C3CDF4-061B-6DE6-4E8E-728901A7CEB6}"/>
              </a:ext>
            </a:extLst>
          </p:cNvPr>
          <p:cNvPicPr>
            <a:picLocks noGrp="1" noChangeAspect="1"/>
          </p:cNvPicPr>
          <p:nvPr>
            <p:ph sz="quarter" idx="13"/>
          </p:nvPr>
        </p:nvPicPr>
        <p:blipFill>
          <a:blip r:embed="rId2"/>
          <a:stretch>
            <a:fillRect/>
          </a:stretch>
        </p:blipFill>
        <p:spPr>
          <a:xfrm>
            <a:off x="1271588" y="1371601"/>
            <a:ext cx="9001125" cy="4629149"/>
          </a:xfrm>
        </p:spPr>
      </p:pic>
    </p:spTree>
    <p:extLst>
      <p:ext uri="{BB962C8B-B14F-4D97-AF65-F5344CB8AC3E}">
        <p14:creationId xmlns:p14="http://schemas.microsoft.com/office/powerpoint/2010/main" val="3275259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B3ED-758A-7D9A-0219-70429D8EBCC2}"/>
              </a:ext>
            </a:extLst>
          </p:cNvPr>
          <p:cNvSpPr>
            <a:spLocks noGrp="1"/>
          </p:cNvSpPr>
          <p:nvPr>
            <p:ph type="title"/>
          </p:nvPr>
        </p:nvSpPr>
        <p:spPr>
          <a:xfrm>
            <a:off x="685801" y="100014"/>
            <a:ext cx="10396882" cy="971549"/>
          </a:xfrm>
        </p:spPr>
        <p:txBody>
          <a:bodyPr>
            <a:normAutofit/>
          </a:bodyPr>
          <a:lstStyle/>
          <a:p>
            <a:r>
              <a:rPr lang="en-US" b="0" i="0" u="none" strike="noStrike" baseline="0" dirty="0">
                <a:latin typeface="GuardianSansGR-Regular"/>
              </a:rPr>
              <a:t>Quality of Life</a:t>
            </a:r>
            <a:endParaRPr lang="fa-IR" sz="16600" dirty="0"/>
          </a:p>
        </p:txBody>
      </p:sp>
      <p:sp>
        <p:nvSpPr>
          <p:cNvPr id="3" name="Content Placeholder 2">
            <a:extLst>
              <a:ext uri="{FF2B5EF4-FFF2-40B4-BE49-F238E27FC236}">
                <a16:creationId xmlns:a16="http://schemas.microsoft.com/office/drawing/2014/main" id="{B436DBD2-948C-ABB1-2A1C-D7D56D03262C}"/>
              </a:ext>
            </a:extLst>
          </p:cNvPr>
          <p:cNvSpPr>
            <a:spLocks noGrp="1"/>
          </p:cNvSpPr>
          <p:nvPr>
            <p:ph sz="quarter" idx="13"/>
          </p:nvPr>
        </p:nvSpPr>
        <p:spPr>
          <a:xfrm>
            <a:off x="685800" y="571500"/>
            <a:ext cx="10394707" cy="4803086"/>
          </a:xfrm>
        </p:spPr>
        <p:txBody>
          <a:bodyPr>
            <a:normAutofit/>
          </a:bodyPr>
          <a:lstStyle/>
          <a:p>
            <a:pPr marL="0" indent="0" algn="l">
              <a:lnSpc>
                <a:spcPct val="150000"/>
              </a:lnSpc>
              <a:buNone/>
            </a:pPr>
            <a:r>
              <a:rPr lang="en-US" sz="3200" b="0" i="0" u="none" strike="noStrike" baseline="0" dirty="0">
                <a:latin typeface="GuardianSansGR-Regular"/>
              </a:rPr>
              <a:t>For patients with chronic spontaneous urticaria, severe pruritus and the unpredictable disease course marked by sudden wheals and angioedema are associated with impaired quality of life.</a:t>
            </a:r>
            <a:endParaRPr lang="fa-IR" sz="3600" dirty="0"/>
          </a:p>
        </p:txBody>
      </p:sp>
    </p:spTree>
    <p:extLst>
      <p:ext uri="{BB962C8B-B14F-4D97-AF65-F5344CB8AC3E}">
        <p14:creationId xmlns:p14="http://schemas.microsoft.com/office/powerpoint/2010/main" val="24997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DB92-7298-CFCB-CC39-0EAE5C77323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FA3E4464-0F4E-01B6-66EE-F49241BB1A82}"/>
              </a:ext>
            </a:extLst>
          </p:cNvPr>
          <p:cNvSpPr>
            <a:spLocks noGrp="1"/>
          </p:cNvSpPr>
          <p:nvPr>
            <p:ph sz="quarter" idx="13"/>
          </p:nvPr>
        </p:nvSpPr>
        <p:spPr>
          <a:xfrm>
            <a:off x="685800" y="528638"/>
            <a:ext cx="10394707" cy="4845947"/>
          </a:xfrm>
        </p:spPr>
        <p:txBody>
          <a:bodyPr>
            <a:normAutofit/>
          </a:bodyPr>
          <a:lstStyle/>
          <a:p>
            <a:pPr marL="0" indent="0" algn="l" rtl="0">
              <a:buNone/>
            </a:pPr>
            <a:r>
              <a:rPr lang="en-US" sz="3600" b="0" i="0" u="none" strike="noStrike" baseline="0" dirty="0">
                <a:latin typeface="GuardianSansGR-Regular"/>
              </a:rPr>
              <a:t>Various tools are available to assess quality-of-life impairment in patients with chronic spontaneous urticaria, including the Dermatology Life Quality Index (DLQI) and the Chronic Urticaria–Quality of Life Questionnaire (CU-Q2oL)</a:t>
            </a:r>
            <a:endParaRPr lang="fa-IR" sz="4000" dirty="0"/>
          </a:p>
        </p:txBody>
      </p:sp>
    </p:spTree>
    <p:extLst>
      <p:ext uri="{BB962C8B-B14F-4D97-AF65-F5344CB8AC3E}">
        <p14:creationId xmlns:p14="http://schemas.microsoft.com/office/powerpoint/2010/main" val="78715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4E85-7490-C661-0655-E77D1C88F5CF}"/>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E49B0A9-F5B5-4DE5-287E-74F1A4A3D617}"/>
              </a:ext>
            </a:extLst>
          </p:cNvPr>
          <p:cNvSpPr>
            <a:spLocks noGrp="1"/>
          </p:cNvSpPr>
          <p:nvPr>
            <p:ph sz="quarter" idx="13"/>
          </p:nvPr>
        </p:nvSpPr>
        <p:spPr>
          <a:xfrm>
            <a:off x="685800" y="571500"/>
            <a:ext cx="10394707" cy="4803085"/>
          </a:xfrm>
        </p:spPr>
        <p:txBody>
          <a:bodyPr>
            <a:normAutofit/>
          </a:bodyPr>
          <a:lstStyle/>
          <a:p>
            <a:pPr marL="0" indent="0" algn="l" rtl="0">
              <a:lnSpc>
                <a:spcPct val="150000"/>
              </a:lnSpc>
              <a:buNone/>
            </a:pPr>
            <a:r>
              <a:rPr lang="en-US" sz="2800" b="0" i="0" u="none" strike="noStrike" baseline="0" dirty="0">
                <a:latin typeface="GuardianSansGR-Regular"/>
              </a:rPr>
              <a:t>Several features are associated with greater impairment in quality of life among patients with chronic spontaneous urticaria, including concomitant angioedema, mental health disorders such as depression and anxiety, and autoimmune endotype, compared with patients with chronic spontaneous urticaria with wheals but without angioedema</a:t>
            </a:r>
            <a:endParaRPr lang="fa-IR" sz="3200" dirty="0"/>
          </a:p>
        </p:txBody>
      </p:sp>
    </p:spTree>
    <p:extLst>
      <p:ext uri="{BB962C8B-B14F-4D97-AF65-F5344CB8AC3E}">
        <p14:creationId xmlns:p14="http://schemas.microsoft.com/office/powerpoint/2010/main" val="108051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D8E-25B5-6D34-D566-D248AAC0947F}"/>
              </a:ext>
            </a:extLst>
          </p:cNvPr>
          <p:cNvSpPr>
            <a:spLocks noGrp="1"/>
          </p:cNvSpPr>
          <p:nvPr>
            <p:ph type="title"/>
          </p:nvPr>
        </p:nvSpPr>
        <p:spPr/>
        <p:txBody>
          <a:bodyPr>
            <a:normAutofit/>
          </a:bodyPr>
          <a:lstStyle/>
          <a:p>
            <a:r>
              <a:rPr lang="en-US" sz="4400" b="0" i="0" u="none" strike="noStrike" baseline="0" dirty="0">
                <a:latin typeface="GuardianSansGR-Regular"/>
              </a:rPr>
              <a:t>Assessment and Diagnosis</a:t>
            </a:r>
            <a:endParaRPr lang="fa-IR" sz="11500" dirty="0"/>
          </a:p>
        </p:txBody>
      </p:sp>
      <p:sp>
        <p:nvSpPr>
          <p:cNvPr id="3" name="Content Placeholder 2">
            <a:extLst>
              <a:ext uri="{FF2B5EF4-FFF2-40B4-BE49-F238E27FC236}">
                <a16:creationId xmlns:a16="http://schemas.microsoft.com/office/drawing/2014/main" id="{F895AE6F-EA01-F609-6574-20EBDBFEFEC7}"/>
              </a:ext>
            </a:extLst>
          </p:cNvPr>
          <p:cNvSpPr>
            <a:spLocks noGrp="1"/>
          </p:cNvSpPr>
          <p:nvPr>
            <p:ph sz="quarter" idx="13"/>
          </p:nvPr>
        </p:nvSpPr>
        <p:spPr/>
        <p:txBody>
          <a:bodyPr>
            <a:normAutofit/>
          </a:bodyPr>
          <a:lstStyle/>
          <a:p>
            <a:pPr marL="0" indent="0" algn="l" rtl="0">
              <a:lnSpc>
                <a:spcPct val="200000"/>
              </a:lnSpc>
              <a:buNone/>
            </a:pPr>
            <a:r>
              <a:rPr lang="en-US" sz="1800" b="0" i="0" u="none" strike="noStrike" baseline="0" dirty="0">
                <a:latin typeface="GuardianSansGR-Regular"/>
              </a:rPr>
              <a:t>The international urticaria guideline recommends the “7C” concept for diagnostic workup of chronic spontaneous urticaria, which includes confirmation of diagnosis and exclusion of differential diagnoses, cause identification, cofactor (trigger) assessments, checking for comorbidities, evaluating consequences, assessing potential biomarkers or predictors of treatment response (components), and monitoring the course of chronic spontaneous urticaria.</a:t>
            </a:r>
            <a:endParaRPr lang="fa-IR" dirty="0"/>
          </a:p>
        </p:txBody>
      </p:sp>
    </p:spTree>
    <p:extLst>
      <p:ext uri="{BB962C8B-B14F-4D97-AF65-F5344CB8AC3E}">
        <p14:creationId xmlns:p14="http://schemas.microsoft.com/office/powerpoint/2010/main" val="332507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0E4B-F2E0-6123-ADC4-1DF73FCB230B}"/>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9B9B76AA-DDA1-2A27-86A8-A3DA2982521C}"/>
              </a:ext>
            </a:extLst>
          </p:cNvPr>
          <p:cNvSpPr>
            <a:spLocks noGrp="1"/>
          </p:cNvSpPr>
          <p:nvPr>
            <p:ph sz="quarter" idx="13"/>
          </p:nvPr>
        </p:nvSpPr>
        <p:spPr>
          <a:xfrm>
            <a:off x="685800" y="342900"/>
            <a:ext cx="10394707" cy="5031686"/>
          </a:xfrm>
        </p:spPr>
        <p:txBody>
          <a:bodyPr>
            <a:normAutofit/>
          </a:bodyPr>
          <a:lstStyle/>
          <a:p>
            <a:pPr marL="0" indent="0" algn="l" rtl="0">
              <a:buNone/>
            </a:pPr>
            <a:r>
              <a:rPr lang="en-US" sz="2800" b="0" i="0" u="none" strike="noStrike" baseline="0" dirty="0">
                <a:latin typeface="GuardianTextEgypGR-Regular"/>
              </a:rPr>
              <a:t>U</a:t>
            </a:r>
            <a:r>
              <a:rPr lang="en-US" sz="2800" b="0" i="0" u="none" strike="noStrike" baseline="0" dirty="0">
                <a:latin typeface="GuardianSansGR-Regular"/>
              </a:rPr>
              <a:t>rticaria is a common skin disease characterized by transient wheals, angioedema, or both.</a:t>
            </a:r>
          </a:p>
          <a:p>
            <a:pPr marL="0" indent="0" algn="l" rtl="0">
              <a:buNone/>
            </a:pPr>
            <a:r>
              <a:rPr lang="en-US" sz="2800" b="0" i="0" u="none" strike="noStrike" baseline="0" dirty="0">
                <a:latin typeface="GuardianSansGR-Regular"/>
              </a:rPr>
              <a:t>Wheals are itchy, superficial skin swellings</a:t>
            </a:r>
          </a:p>
          <a:p>
            <a:pPr marL="0" indent="0" algn="l" rtl="0">
              <a:buNone/>
            </a:pPr>
            <a:r>
              <a:rPr lang="en-US" sz="2800" b="0" i="0" u="none" strike="noStrike" baseline="0" dirty="0">
                <a:latin typeface="GuardianSansGR-Regular"/>
              </a:rPr>
              <a:t>angioedema is pronounced swelling of the lower dermis and subcutis or mucous membranes.</a:t>
            </a:r>
          </a:p>
          <a:p>
            <a:pPr marL="0" indent="0" algn="l" rtl="0">
              <a:buNone/>
            </a:pPr>
            <a:r>
              <a:rPr lang="en-US" sz="2800" b="0" i="0" u="none" strike="noStrike" baseline="0" dirty="0">
                <a:latin typeface="GuardianSansGR-Regular"/>
              </a:rPr>
              <a:t>Urticaria can be acute (6weeks) or chronic (lasting &gt;6weeks and usually several years)</a:t>
            </a:r>
            <a:endParaRPr lang="fa-IR" sz="3200" dirty="0"/>
          </a:p>
        </p:txBody>
      </p:sp>
    </p:spTree>
    <p:extLst>
      <p:ext uri="{BB962C8B-B14F-4D97-AF65-F5344CB8AC3E}">
        <p14:creationId xmlns:p14="http://schemas.microsoft.com/office/powerpoint/2010/main" val="22253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6EBD-2FF9-4DFD-E057-D3127927DBB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004A9A51-61D9-A88A-6D05-6A498C086E2B}"/>
              </a:ext>
            </a:extLst>
          </p:cNvPr>
          <p:cNvSpPr>
            <a:spLocks noGrp="1"/>
          </p:cNvSpPr>
          <p:nvPr>
            <p:ph sz="quarter" idx="13"/>
          </p:nvPr>
        </p:nvSpPr>
        <p:spPr>
          <a:xfrm>
            <a:off x="685800" y="0"/>
            <a:ext cx="10394707" cy="5374586"/>
          </a:xfrm>
        </p:spPr>
        <p:txBody>
          <a:bodyPr>
            <a:normAutofit/>
          </a:bodyPr>
          <a:lstStyle/>
          <a:p>
            <a:pPr marL="0" indent="0" algn="l">
              <a:buNone/>
            </a:pPr>
            <a:r>
              <a:rPr lang="en-US" sz="3200" b="0" i="0" u="none" strike="noStrike" baseline="0" dirty="0">
                <a:latin typeface="GuardianSansGR-Regular"/>
              </a:rPr>
              <a:t>The diagnosis of chronic spontaneous urticaria is made clinically based on history and skin examination for spontaneously appearing wheals, angioedema, or both</a:t>
            </a:r>
            <a:endParaRPr lang="fa-IR" sz="3600" dirty="0"/>
          </a:p>
        </p:txBody>
      </p:sp>
    </p:spTree>
    <p:extLst>
      <p:ext uri="{BB962C8B-B14F-4D97-AF65-F5344CB8AC3E}">
        <p14:creationId xmlns:p14="http://schemas.microsoft.com/office/powerpoint/2010/main" val="4222907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9705-14A4-55B8-4D1E-12D40ED6F096}"/>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7857B33-8393-2593-E398-5D60EA33913F}"/>
              </a:ext>
            </a:extLst>
          </p:cNvPr>
          <p:cNvSpPr>
            <a:spLocks noGrp="1"/>
          </p:cNvSpPr>
          <p:nvPr>
            <p:ph sz="quarter" idx="13"/>
          </p:nvPr>
        </p:nvSpPr>
        <p:spPr>
          <a:xfrm>
            <a:off x="685800" y="314326"/>
            <a:ext cx="10394707" cy="5060260"/>
          </a:xfrm>
        </p:spPr>
        <p:txBody>
          <a:bodyPr>
            <a:normAutofit/>
          </a:bodyPr>
          <a:lstStyle/>
          <a:p>
            <a:pPr marL="0" indent="0" algn="just" rtl="0">
              <a:lnSpc>
                <a:spcPct val="200000"/>
              </a:lnSpc>
              <a:buNone/>
            </a:pPr>
            <a:r>
              <a:rPr lang="en-US" sz="2400" b="0" i="0" u="none" strike="noStrike" baseline="0" dirty="0">
                <a:latin typeface="GuardianSansGR-Regular"/>
              </a:rPr>
              <a:t>Initial laboratory measurement of complete blood cell count, erythrocyte sedimentation rate, and/or C-reactive protein and additional testing based on patient history can be performed to rule out differential diagnoses such as urticarial vasculitis and hereditary angioedema, underlying conditions associated with chronic spontaneous urticaria, triggers, and comorbidities.</a:t>
            </a:r>
            <a:endParaRPr lang="fa-IR" sz="2800" dirty="0"/>
          </a:p>
        </p:txBody>
      </p:sp>
    </p:spTree>
    <p:extLst>
      <p:ext uri="{BB962C8B-B14F-4D97-AF65-F5344CB8AC3E}">
        <p14:creationId xmlns:p14="http://schemas.microsoft.com/office/powerpoint/2010/main" val="2926192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D65B-D595-82C3-5DFB-45F632C3959D}"/>
              </a:ext>
            </a:extLst>
          </p:cNvPr>
          <p:cNvSpPr>
            <a:spLocks noGrp="1"/>
          </p:cNvSpPr>
          <p:nvPr>
            <p:ph type="title"/>
          </p:nvPr>
        </p:nvSpPr>
        <p:spPr/>
        <p:txBody>
          <a:bodyPr>
            <a:noAutofit/>
          </a:bodyPr>
          <a:lstStyle/>
          <a:p>
            <a:r>
              <a:rPr lang="en-US" sz="3600" dirty="0"/>
              <a:t>Which Laboratory Tests Should Be Done for Patients With Chronic Spontaneous Urticaria?</a:t>
            </a:r>
            <a:endParaRPr lang="fa-IR" sz="3600" dirty="0"/>
          </a:p>
        </p:txBody>
      </p:sp>
      <p:sp>
        <p:nvSpPr>
          <p:cNvPr id="3" name="Content Placeholder 2">
            <a:extLst>
              <a:ext uri="{FF2B5EF4-FFF2-40B4-BE49-F238E27FC236}">
                <a16:creationId xmlns:a16="http://schemas.microsoft.com/office/drawing/2014/main" id="{16A1A88C-BFD0-7D2D-84B3-E60769C3E30F}"/>
              </a:ext>
            </a:extLst>
          </p:cNvPr>
          <p:cNvSpPr>
            <a:spLocks noGrp="1"/>
          </p:cNvSpPr>
          <p:nvPr>
            <p:ph sz="quarter" idx="13"/>
          </p:nvPr>
        </p:nvSpPr>
        <p:spPr>
          <a:xfrm>
            <a:off x="685800" y="1628774"/>
            <a:ext cx="10394707" cy="3745811"/>
          </a:xfrm>
        </p:spPr>
        <p:txBody>
          <a:bodyPr>
            <a:normAutofit/>
          </a:bodyPr>
          <a:lstStyle/>
          <a:p>
            <a:pPr marL="0" indent="0" algn="just" rtl="0">
              <a:lnSpc>
                <a:spcPct val="200000"/>
              </a:lnSpc>
              <a:buNone/>
            </a:pPr>
            <a:r>
              <a:rPr lang="en-US" sz="2400" dirty="0">
                <a:latin typeface="Aptos" panose="020B0004020202020204" pitchFamily="34" charset="0"/>
              </a:rPr>
              <a:t>Basic tests include a complete blood cell count with differential and C-reactive protein and/or erythrocyte sedimentation rate, which help to exclude other diagnoses and may identify comorbidities and underlying causes such as autoimmunity ,infection , and cancer.</a:t>
            </a:r>
            <a:endParaRPr lang="fa-IR" sz="2400" dirty="0">
              <a:latin typeface="Aptos" panose="020B0004020202020204" pitchFamily="34" charset="0"/>
            </a:endParaRPr>
          </a:p>
        </p:txBody>
      </p:sp>
    </p:spTree>
    <p:extLst>
      <p:ext uri="{BB962C8B-B14F-4D97-AF65-F5344CB8AC3E}">
        <p14:creationId xmlns:p14="http://schemas.microsoft.com/office/powerpoint/2010/main" val="204925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B48A-030A-BB12-AF94-2F5DD3B50C83}"/>
              </a:ext>
            </a:extLst>
          </p:cNvPr>
          <p:cNvSpPr>
            <a:spLocks noGrp="1"/>
          </p:cNvSpPr>
          <p:nvPr>
            <p:ph type="title"/>
          </p:nvPr>
        </p:nvSpPr>
        <p:spPr/>
        <p:txBody>
          <a:bodyPr>
            <a:noAutofit/>
          </a:bodyPr>
          <a:lstStyle/>
          <a:p>
            <a:r>
              <a:rPr lang="en-US" sz="4400" dirty="0"/>
              <a:t>Which Treatments Should Be Implemented in Primary Care Settings?</a:t>
            </a:r>
            <a:endParaRPr lang="fa-IR" sz="4400" dirty="0"/>
          </a:p>
        </p:txBody>
      </p:sp>
      <p:sp>
        <p:nvSpPr>
          <p:cNvPr id="3" name="Content Placeholder 2">
            <a:extLst>
              <a:ext uri="{FF2B5EF4-FFF2-40B4-BE49-F238E27FC236}">
                <a16:creationId xmlns:a16="http://schemas.microsoft.com/office/drawing/2014/main" id="{9CD145F3-514A-2E1D-0117-2329DD078315}"/>
              </a:ext>
            </a:extLst>
          </p:cNvPr>
          <p:cNvSpPr>
            <a:spLocks noGrp="1"/>
          </p:cNvSpPr>
          <p:nvPr>
            <p:ph sz="quarter" idx="13"/>
          </p:nvPr>
        </p:nvSpPr>
        <p:spPr/>
        <p:txBody>
          <a:bodyPr>
            <a:normAutofit lnSpcReduction="10000"/>
          </a:bodyPr>
          <a:lstStyle/>
          <a:p>
            <a:pPr marL="0" indent="0" algn="l" rtl="0">
              <a:buNone/>
            </a:pPr>
            <a:r>
              <a:rPr lang="en-US" sz="3200" b="0" i="0" u="none" strike="noStrike" baseline="0" dirty="0">
                <a:latin typeface="GuardianSansGR-Regular"/>
              </a:rPr>
              <a:t>Primary care clinicians should initiate treatment with a standard dose of a second-generation H1 antihistamine and increase the dose up to 4 times the standard dose if complete disease control is not achieved, as assessed with the Urticaria Control Test.</a:t>
            </a:r>
            <a:endParaRPr lang="fa-IR" sz="3600" dirty="0"/>
          </a:p>
        </p:txBody>
      </p:sp>
    </p:spTree>
    <p:extLst>
      <p:ext uri="{BB962C8B-B14F-4D97-AF65-F5344CB8AC3E}">
        <p14:creationId xmlns:p14="http://schemas.microsoft.com/office/powerpoint/2010/main" val="371205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1E02-8D24-92C8-0767-4EA11F0D6D16}"/>
              </a:ext>
            </a:extLst>
          </p:cNvPr>
          <p:cNvSpPr>
            <a:spLocks noGrp="1"/>
          </p:cNvSpPr>
          <p:nvPr>
            <p:ph type="title"/>
          </p:nvPr>
        </p:nvSpPr>
        <p:spPr>
          <a:xfrm>
            <a:off x="685801" y="457200"/>
            <a:ext cx="10396882" cy="1380565"/>
          </a:xfrm>
        </p:spPr>
        <p:txBody>
          <a:bodyPr>
            <a:normAutofit/>
          </a:bodyPr>
          <a:lstStyle/>
          <a:p>
            <a:r>
              <a:rPr lang="en-US" sz="4000" b="0" i="0" u="none" strike="noStrike" baseline="0" dirty="0">
                <a:solidFill>
                  <a:srgbClr val="E6001A"/>
                </a:solidFill>
                <a:latin typeface="GuardianSans-Semibold"/>
              </a:rPr>
              <a:t>When Should Patients Be Referred to a Dermatologist or Allergist?</a:t>
            </a:r>
            <a:endParaRPr lang="fa-IR" sz="9600" dirty="0"/>
          </a:p>
        </p:txBody>
      </p:sp>
      <p:sp>
        <p:nvSpPr>
          <p:cNvPr id="3" name="Content Placeholder 2">
            <a:extLst>
              <a:ext uri="{FF2B5EF4-FFF2-40B4-BE49-F238E27FC236}">
                <a16:creationId xmlns:a16="http://schemas.microsoft.com/office/drawing/2014/main" id="{B94DC216-48AF-171E-92EE-470B90A3F7D9}"/>
              </a:ext>
            </a:extLst>
          </p:cNvPr>
          <p:cNvSpPr>
            <a:spLocks noGrp="1"/>
          </p:cNvSpPr>
          <p:nvPr>
            <p:ph sz="quarter" idx="13"/>
          </p:nvPr>
        </p:nvSpPr>
        <p:spPr/>
        <p:txBody>
          <a:bodyPr>
            <a:normAutofit/>
          </a:bodyPr>
          <a:lstStyle/>
          <a:p>
            <a:pPr marL="0" indent="0" algn="just" rtl="0">
              <a:buNone/>
            </a:pPr>
            <a:r>
              <a:rPr lang="en-US" b="0" i="0" u="none" strike="noStrike" baseline="0" dirty="0">
                <a:latin typeface="GuardianSansGR-Regular"/>
              </a:rPr>
              <a:t>Patients should be referred to a dermatologist or allergist if they have any of the following symptoms: individual wheals of 24 hours or longer in duration resolving with post inflammatory hyperpigmentation; long-lasting antihistamine-refractory angioedema (&gt;2-5 days) without wheals; or extra cutaneous symptoms such as fever, arthralgia, or abdominal pain. Other reasons for referral include need for additional special tests, such as allergy and/or provocation tests or lack of disease control (Urticaria Control Test score &lt;12) with higher than standard-dosed second-generation H1 antihistamine therapy.</a:t>
            </a:r>
            <a:endParaRPr lang="fa-IR" sz="2400" dirty="0"/>
          </a:p>
        </p:txBody>
      </p:sp>
    </p:spTree>
    <p:extLst>
      <p:ext uri="{BB962C8B-B14F-4D97-AF65-F5344CB8AC3E}">
        <p14:creationId xmlns:p14="http://schemas.microsoft.com/office/powerpoint/2010/main" val="1203098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FB3E-6775-4955-7AAC-20F905EDC479}"/>
              </a:ext>
            </a:extLst>
          </p:cNvPr>
          <p:cNvSpPr>
            <a:spLocks noGrp="1"/>
          </p:cNvSpPr>
          <p:nvPr>
            <p:ph type="title"/>
          </p:nvPr>
        </p:nvSpPr>
        <p:spPr/>
        <p:txBody>
          <a:bodyPr>
            <a:normAutofit/>
          </a:bodyPr>
          <a:lstStyle/>
          <a:p>
            <a:r>
              <a:rPr lang="en-US" sz="3600" b="0" i="0" u="none" strike="noStrike" baseline="0" dirty="0">
                <a:latin typeface="GuardianSans-Medium"/>
              </a:rPr>
              <a:t>Comorbidities and Screening Recommendations</a:t>
            </a:r>
            <a:endParaRPr lang="fa-IR" sz="8800" dirty="0"/>
          </a:p>
        </p:txBody>
      </p:sp>
      <p:sp>
        <p:nvSpPr>
          <p:cNvPr id="3" name="Content Placeholder 2">
            <a:extLst>
              <a:ext uri="{FF2B5EF4-FFF2-40B4-BE49-F238E27FC236}">
                <a16:creationId xmlns:a16="http://schemas.microsoft.com/office/drawing/2014/main" id="{B099ADBE-BB58-E66D-032D-B2D520515696}"/>
              </a:ext>
            </a:extLst>
          </p:cNvPr>
          <p:cNvSpPr>
            <a:spLocks noGrp="1"/>
          </p:cNvSpPr>
          <p:nvPr>
            <p:ph sz="quarter" idx="13"/>
          </p:nvPr>
        </p:nvSpPr>
        <p:spPr>
          <a:xfrm>
            <a:off x="685800" y="-514350"/>
            <a:ext cx="10394707" cy="5888935"/>
          </a:xfrm>
        </p:spPr>
        <p:txBody>
          <a:bodyPr/>
          <a:lstStyle/>
          <a:p>
            <a:pPr algn="l" rtl="0"/>
            <a:r>
              <a:rPr lang="en-US" dirty="0">
                <a:latin typeface="Aptos" panose="020B0004020202020204" pitchFamily="34" charset="0"/>
              </a:rPr>
              <a:t>Chronic Inducible Urticaria</a:t>
            </a:r>
          </a:p>
          <a:p>
            <a:pPr algn="l" rtl="0"/>
            <a:r>
              <a:rPr lang="en-US" i="0" u="none" strike="noStrike" baseline="0" dirty="0">
                <a:latin typeface="Aptos" panose="020B0004020202020204" pitchFamily="34" charset="0"/>
              </a:rPr>
              <a:t>Autoimmune Diseases</a:t>
            </a:r>
          </a:p>
          <a:p>
            <a:pPr algn="l" rtl="0"/>
            <a:r>
              <a:rPr lang="en-US" sz="1800" b="0" i="0" u="none" strike="noStrike" baseline="0" dirty="0">
                <a:latin typeface="Aptos" panose="020B0004020202020204" pitchFamily="34" charset="0"/>
              </a:rPr>
              <a:t>Other Comorbidities</a:t>
            </a:r>
            <a:endParaRPr lang="fa-IR" sz="2400" dirty="0">
              <a:latin typeface="Aptos" panose="020B0004020202020204" pitchFamily="34" charset="0"/>
            </a:endParaRPr>
          </a:p>
        </p:txBody>
      </p:sp>
    </p:spTree>
    <p:extLst>
      <p:ext uri="{BB962C8B-B14F-4D97-AF65-F5344CB8AC3E}">
        <p14:creationId xmlns:p14="http://schemas.microsoft.com/office/powerpoint/2010/main" val="2118956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2FD-C9A2-63DE-B0FA-7DA10B73F07E}"/>
              </a:ext>
            </a:extLst>
          </p:cNvPr>
          <p:cNvSpPr>
            <a:spLocks noGrp="1"/>
          </p:cNvSpPr>
          <p:nvPr>
            <p:ph type="title"/>
          </p:nvPr>
        </p:nvSpPr>
        <p:spPr/>
        <p:txBody>
          <a:bodyPr/>
          <a:lstStyle/>
          <a:p>
            <a:r>
              <a:rPr lang="en-US" dirty="0"/>
              <a:t>Underlying Causes</a:t>
            </a:r>
            <a:endParaRPr lang="fa-IR" dirty="0"/>
          </a:p>
        </p:txBody>
      </p:sp>
      <p:sp>
        <p:nvSpPr>
          <p:cNvPr id="3" name="Content Placeholder 2">
            <a:extLst>
              <a:ext uri="{FF2B5EF4-FFF2-40B4-BE49-F238E27FC236}">
                <a16:creationId xmlns:a16="http://schemas.microsoft.com/office/drawing/2014/main" id="{2FF2AD26-443B-8274-22D8-4915A3E96F83}"/>
              </a:ext>
            </a:extLst>
          </p:cNvPr>
          <p:cNvSpPr>
            <a:spLocks noGrp="1"/>
          </p:cNvSpPr>
          <p:nvPr>
            <p:ph sz="quarter" idx="13"/>
          </p:nvPr>
        </p:nvSpPr>
        <p:spPr>
          <a:xfrm>
            <a:off x="685800" y="1443038"/>
            <a:ext cx="10394707" cy="3931547"/>
          </a:xfrm>
        </p:spPr>
        <p:txBody>
          <a:bodyPr>
            <a:normAutofit/>
          </a:bodyPr>
          <a:lstStyle/>
          <a:p>
            <a:pPr marL="0" indent="0" algn="just" rtl="0">
              <a:lnSpc>
                <a:spcPct val="100000"/>
              </a:lnSpc>
              <a:buNone/>
            </a:pPr>
            <a:r>
              <a:rPr lang="en-US" sz="2800" u="none" strike="noStrike" baseline="0" dirty="0">
                <a:latin typeface="Aptos" panose="020B0004020202020204" pitchFamily="34" charset="0"/>
              </a:rPr>
              <a:t>Patients with chronic spontaneous urticaria have been evaluated for different underlying causes, including chronic bacterial infections such as Helicobacter pylori,</a:t>
            </a:r>
            <a:r>
              <a:rPr lang="en-US" sz="1000" dirty="0">
                <a:latin typeface="Aptos" panose="020B0004020202020204" pitchFamily="34" charset="0"/>
              </a:rPr>
              <a:t> </a:t>
            </a:r>
            <a:r>
              <a:rPr lang="en-US" sz="2800" u="none" strike="noStrike" baseline="0" dirty="0">
                <a:latin typeface="Aptos" panose="020B0004020202020204" pitchFamily="34" charset="0"/>
              </a:rPr>
              <a:t>sinusitis and dental infections, connective tissue diseases,</a:t>
            </a:r>
            <a:r>
              <a:rPr lang="en-US" sz="1000" dirty="0">
                <a:latin typeface="Aptos" panose="020B0004020202020204" pitchFamily="34" charset="0"/>
              </a:rPr>
              <a:t> </a:t>
            </a:r>
            <a:r>
              <a:rPr lang="en-US" sz="2800" u="none" strike="noStrike" baseline="0" dirty="0">
                <a:latin typeface="Aptos" panose="020B0004020202020204" pitchFamily="34" charset="0"/>
              </a:rPr>
              <a:t>peptic ulcer disease,</a:t>
            </a:r>
            <a:r>
              <a:rPr lang="en-US" sz="1000" dirty="0">
                <a:latin typeface="Aptos" panose="020B0004020202020204" pitchFamily="34" charset="0"/>
              </a:rPr>
              <a:t> </a:t>
            </a:r>
            <a:r>
              <a:rPr lang="en-US" sz="2800" u="none" strike="noStrike" baseline="0" dirty="0">
                <a:latin typeface="Aptos" panose="020B0004020202020204" pitchFamily="34" charset="0"/>
              </a:rPr>
              <a:t>parasites,</a:t>
            </a:r>
            <a:r>
              <a:rPr lang="en-US" sz="1000" dirty="0">
                <a:latin typeface="Aptos" panose="020B0004020202020204" pitchFamily="34" charset="0"/>
              </a:rPr>
              <a:t> </a:t>
            </a:r>
            <a:r>
              <a:rPr lang="en-US" sz="2800" u="none" strike="noStrike" baseline="0" dirty="0">
                <a:latin typeface="Aptos" panose="020B0004020202020204" pitchFamily="34" charset="0"/>
              </a:rPr>
              <a:t>hepatitis </a:t>
            </a:r>
            <a:r>
              <a:rPr lang="en-US" sz="2400" u="none" strike="noStrike" baseline="0" dirty="0">
                <a:latin typeface="Aptos" panose="020B0004020202020204" pitchFamily="34" charset="0"/>
              </a:rPr>
              <a:t>B and hepatitis C infection, cancer , and hypothyroidism,</a:t>
            </a:r>
            <a:r>
              <a:rPr lang="en-US" sz="2400" dirty="0">
                <a:latin typeface="Aptos" panose="020B0004020202020204" pitchFamily="34" charset="0"/>
              </a:rPr>
              <a:t> </a:t>
            </a:r>
            <a:r>
              <a:rPr lang="en-US" sz="2400" u="none" strike="noStrike" baseline="0" dirty="0">
                <a:latin typeface="Aptos" panose="020B0004020202020204" pitchFamily="34" charset="0"/>
              </a:rPr>
              <a:t>with no clear evidence supporting screening for these conditions in all patients.</a:t>
            </a:r>
            <a:endParaRPr lang="fa-IR" sz="2800" dirty="0">
              <a:latin typeface="Aptos" panose="020B0004020202020204" pitchFamily="34" charset="0"/>
            </a:endParaRPr>
          </a:p>
        </p:txBody>
      </p:sp>
    </p:spTree>
    <p:extLst>
      <p:ext uri="{BB962C8B-B14F-4D97-AF65-F5344CB8AC3E}">
        <p14:creationId xmlns:p14="http://schemas.microsoft.com/office/powerpoint/2010/main" val="850420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5F6F-9E51-0F53-4B69-59535232980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ADA1FADC-1EE9-CA23-1490-A4BE7788718C}"/>
              </a:ext>
            </a:extLst>
          </p:cNvPr>
          <p:cNvSpPr>
            <a:spLocks noGrp="1"/>
          </p:cNvSpPr>
          <p:nvPr>
            <p:ph sz="quarter" idx="13"/>
          </p:nvPr>
        </p:nvSpPr>
        <p:spPr>
          <a:xfrm>
            <a:off x="685800" y="1000126"/>
            <a:ext cx="10394707" cy="4374460"/>
          </a:xfrm>
        </p:spPr>
        <p:txBody>
          <a:bodyPr>
            <a:normAutofit/>
          </a:bodyPr>
          <a:lstStyle/>
          <a:p>
            <a:pPr marL="0" indent="0" algn="l" rtl="0">
              <a:buNone/>
            </a:pPr>
            <a:r>
              <a:rPr lang="en-US" sz="3600" b="0" i="0" u="none" strike="noStrike" baseline="0" dirty="0">
                <a:latin typeface="GuardianSansGR-Regular"/>
              </a:rPr>
              <a:t>Similarly, there is limited evidence that treating these conditions leads to improvement in urticaria</a:t>
            </a:r>
            <a:endParaRPr lang="fa-IR" sz="3600" dirty="0"/>
          </a:p>
        </p:txBody>
      </p:sp>
    </p:spTree>
    <p:extLst>
      <p:ext uri="{BB962C8B-B14F-4D97-AF65-F5344CB8AC3E}">
        <p14:creationId xmlns:p14="http://schemas.microsoft.com/office/powerpoint/2010/main" val="122805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CBAA-1C35-26CD-CD7C-734BBAA50AF0}"/>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DB15EAF-86C2-82B0-9991-12DFF0DC32E5}"/>
              </a:ext>
            </a:extLst>
          </p:cNvPr>
          <p:cNvSpPr>
            <a:spLocks noGrp="1"/>
          </p:cNvSpPr>
          <p:nvPr>
            <p:ph sz="quarter" idx="13"/>
          </p:nvPr>
        </p:nvSpPr>
        <p:spPr>
          <a:xfrm>
            <a:off x="685800" y="371475"/>
            <a:ext cx="10394707" cy="5003111"/>
          </a:xfrm>
        </p:spPr>
        <p:txBody>
          <a:bodyPr>
            <a:normAutofit fontScale="92500"/>
          </a:bodyPr>
          <a:lstStyle/>
          <a:p>
            <a:pPr marL="0" indent="0" algn="l" rtl="0">
              <a:lnSpc>
                <a:spcPct val="250000"/>
              </a:lnSpc>
              <a:buNone/>
            </a:pPr>
            <a:r>
              <a:rPr lang="en-US" sz="2800" b="0" i="0" u="none" strike="noStrike" baseline="0" dirty="0">
                <a:latin typeface="GuardianSansGR-Regular"/>
              </a:rPr>
              <a:t>search for underlying causes should be performed only if presence of a condition, such a parasitic infection, hypothyroidism, cancer, or peptic ulcer disease, is suggested by a patient’s clinical history, physical examination, and/or basic urticaria workup.</a:t>
            </a:r>
            <a:endParaRPr lang="fa-IR" sz="3200" dirty="0"/>
          </a:p>
        </p:txBody>
      </p:sp>
    </p:spTree>
    <p:extLst>
      <p:ext uri="{BB962C8B-B14F-4D97-AF65-F5344CB8AC3E}">
        <p14:creationId xmlns:p14="http://schemas.microsoft.com/office/powerpoint/2010/main" val="3810080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F746-0765-66A4-F213-02EA16DD29E8}"/>
              </a:ext>
            </a:extLst>
          </p:cNvPr>
          <p:cNvSpPr>
            <a:spLocks noGrp="1"/>
          </p:cNvSpPr>
          <p:nvPr>
            <p:ph type="title"/>
          </p:nvPr>
        </p:nvSpPr>
        <p:spPr>
          <a:xfrm flipV="1">
            <a:off x="685801" y="1"/>
            <a:ext cx="10396882" cy="685800"/>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126B8916-C8E2-55F1-A42B-261D02F64FF1}"/>
              </a:ext>
            </a:extLst>
          </p:cNvPr>
          <p:cNvSpPr>
            <a:spLocks noGrp="1"/>
          </p:cNvSpPr>
          <p:nvPr>
            <p:ph sz="quarter" idx="13"/>
          </p:nvPr>
        </p:nvSpPr>
        <p:spPr>
          <a:xfrm>
            <a:off x="685800" y="514350"/>
            <a:ext cx="10394707" cy="4860235"/>
          </a:xfrm>
        </p:spPr>
        <p:txBody>
          <a:bodyPr>
            <a:normAutofit/>
          </a:bodyPr>
          <a:lstStyle/>
          <a:p>
            <a:pPr marL="0" indent="0" algn="just" rtl="0">
              <a:lnSpc>
                <a:spcPct val="150000"/>
              </a:lnSpc>
              <a:buNone/>
            </a:pPr>
            <a:r>
              <a:rPr lang="en-US" sz="1800" b="0" i="0" u="none" strike="noStrike" baseline="0" dirty="0">
                <a:latin typeface="GuardianSansGR-Regular"/>
              </a:rPr>
              <a:t>Factors that suggest autoimmune chronic spontaneous urticaria include female sex, symptoms for more than 5 days per week, angioedema, nocturnal symptoms of itch and wheals, low eosinophil counts(&lt;0.05 × 109/L), low basophil counts(&lt;0.01 × 109/L),and insufficient response to antihistamines and omalizumab. Additional tests can be helpful to identify autoimmune chronic spontaneous urticaria, such as low total </a:t>
            </a:r>
            <a:r>
              <a:rPr lang="en-US" sz="1800" b="0" i="0" u="none" strike="noStrike" baseline="0" dirty="0" err="1">
                <a:latin typeface="GuardianSansGR-Regular"/>
              </a:rPr>
              <a:t>IgE</a:t>
            </a:r>
            <a:r>
              <a:rPr lang="en-US" sz="1800" b="0" i="0" u="none" strike="noStrike" baseline="0" dirty="0">
                <a:latin typeface="GuardianSansGR-Regular"/>
              </a:rPr>
              <a:t> levels (&lt;30-43 IU/mL), high IgG anti–thyroid peroxidase levels (34 </a:t>
            </a:r>
            <a:r>
              <a:rPr lang="en-US" sz="1800" b="0" i="0" u="none" strike="noStrike" baseline="0" dirty="0" err="1">
                <a:latin typeface="GuardianSansGR-Regular"/>
              </a:rPr>
              <a:t>kU</a:t>
            </a:r>
            <a:r>
              <a:rPr lang="en-US" sz="1800" b="0" i="0" u="none" strike="noStrike" baseline="0" dirty="0">
                <a:latin typeface="GuardianSansGR-Regular"/>
              </a:rPr>
              <a:t>/L), positive in vitro test findings based on the degree of basophil degranulation in response to patients’ serum (basophil histamine release assay and/or basophil activation test), and/or detection of autoantibodies by immunoassay.</a:t>
            </a:r>
            <a:endParaRPr lang="fa-IR" dirty="0"/>
          </a:p>
        </p:txBody>
      </p:sp>
    </p:spTree>
    <p:extLst>
      <p:ext uri="{BB962C8B-B14F-4D97-AF65-F5344CB8AC3E}">
        <p14:creationId xmlns:p14="http://schemas.microsoft.com/office/powerpoint/2010/main" val="307227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37F7-A32C-B304-2989-E0D9942498F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9066F9C-8EF9-0722-7752-919F6866857A}"/>
              </a:ext>
            </a:extLst>
          </p:cNvPr>
          <p:cNvSpPr>
            <a:spLocks noGrp="1"/>
          </p:cNvSpPr>
          <p:nvPr>
            <p:ph sz="quarter" idx="13"/>
          </p:nvPr>
        </p:nvSpPr>
        <p:spPr>
          <a:xfrm>
            <a:off x="685800" y="185738"/>
            <a:ext cx="10394707" cy="5188847"/>
          </a:xfrm>
        </p:spPr>
        <p:txBody>
          <a:bodyPr>
            <a:normAutofit/>
          </a:bodyPr>
          <a:lstStyle/>
          <a:p>
            <a:pPr algn="l" rtl="0"/>
            <a:r>
              <a:rPr lang="en-US" sz="2800" b="0" i="0" u="none" strike="noStrike" baseline="0" dirty="0">
                <a:latin typeface="GuardianSansGR-Regular"/>
              </a:rPr>
              <a:t>Chronic urticaria is classified as inducible if symptoms  are elicited </a:t>
            </a:r>
            <a:r>
              <a:rPr lang="en-US" sz="2800" b="0" i="0" u="none" strike="noStrike" baseline="0" dirty="0" err="1">
                <a:latin typeface="GuardianSansGR-Regular"/>
              </a:rPr>
              <a:t>reproduciblyby</a:t>
            </a:r>
            <a:r>
              <a:rPr lang="en-US" sz="2800" b="0" i="0" u="none" strike="noStrike" baseline="0" dirty="0">
                <a:latin typeface="GuardianSansGR-Regular"/>
              </a:rPr>
              <a:t> specific external triggers such as cold, skin pressure, friction, heat , water, vibration, sweating, exercise, sunlight, ultraviolet light, and skin contact with wheal inducing</a:t>
            </a:r>
            <a:r>
              <a:rPr lang="en-US" sz="2800" dirty="0">
                <a:latin typeface="GuardianSansGR-Regular"/>
              </a:rPr>
              <a:t> </a:t>
            </a:r>
            <a:r>
              <a:rPr lang="en-US" sz="2800" b="0" i="0" u="none" strike="noStrike" baseline="0" dirty="0">
                <a:latin typeface="GuardianSansGR-Regular"/>
              </a:rPr>
              <a:t>agents, such as plant and animal products and metals.</a:t>
            </a:r>
            <a:endParaRPr lang="fa-IR" sz="3200" dirty="0"/>
          </a:p>
        </p:txBody>
      </p:sp>
    </p:spTree>
    <p:extLst>
      <p:ext uri="{BB962C8B-B14F-4D97-AF65-F5344CB8AC3E}">
        <p14:creationId xmlns:p14="http://schemas.microsoft.com/office/powerpoint/2010/main" val="338349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5D21-99DD-5CC3-6654-B4337C256460}"/>
              </a:ext>
            </a:extLst>
          </p:cNvPr>
          <p:cNvSpPr>
            <a:spLocks noGrp="1"/>
          </p:cNvSpPr>
          <p:nvPr>
            <p:ph type="title"/>
          </p:nvPr>
        </p:nvSpPr>
        <p:spPr/>
        <p:txBody>
          <a:bodyPr/>
          <a:lstStyle/>
          <a:p>
            <a:r>
              <a:rPr lang="en-US" dirty="0"/>
              <a:t>Triggers</a:t>
            </a:r>
            <a:endParaRPr lang="fa-IR" dirty="0"/>
          </a:p>
        </p:txBody>
      </p:sp>
      <p:sp>
        <p:nvSpPr>
          <p:cNvPr id="3" name="Content Placeholder 2">
            <a:extLst>
              <a:ext uri="{FF2B5EF4-FFF2-40B4-BE49-F238E27FC236}">
                <a16:creationId xmlns:a16="http://schemas.microsoft.com/office/drawing/2014/main" id="{9F7EC6A8-89F2-180B-9D69-DBED76CF47C8}"/>
              </a:ext>
            </a:extLst>
          </p:cNvPr>
          <p:cNvSpPr>
            <a:spLocks noGrp="1"/>
          </p:cNvSpPr>
          <p:nvPr>
            <p:ph sz="quarter" idx="13"/>
          </p:nvPr>
        </p:nvSpPr>
        <p:spPr>
          <a:xfrm>
            <a:off x="685800" y="1837766"/>
            <a:ext cx="10394707" cy="3536820"/>
          </a:xfrm>
        </p:spPr>
        <p:txBody>
          <a:bodyPr>
            <a:normAutofit/>
          </a:bodyPr>
          <a:lstStyle/>
          <a:p>
            <a:pPr marL="0" indent="0" algn="l" rtl="0">
              <a:lnSpc>
                <a:spcPct val="150000"/>
              </a:lnSpc>
              <a:buNone/>
            </a:pPr>
            <a:r>
              <a:rPr lang="en-US" sz="2400" b="0" i="0" u="none" strike="noStrike" baseline="0" dirty="0">
                <a:latin typeface="GuardianSansGR-Regular"/>
              </a:rPr>
              <a:t>A multicenter observational study of 3698 patients with chronic spontaneous urticaria, the Chronic Urticaria Registry (CURE) reported several triggers of urticaria exacerbation, including stress (13.9%), NSAIDs (6.7%), infection (5.5%;mostly viral infections of the respiratory tract), and, rarely, foods such as milk, fish, nuts, spices, fruits, chocolate, and alcohol.</a:t>
            </a:r>
            <a:endParaRPr lang="fa-IR" sz="2400" dirty="0"/>
          </a:p>
        </p:txBody>
      </p:sp>
    </p:spTree>
    <p:extLst>
      <p:ext uri="{BB962C8B-B14F-4D97-AF65-F5344CB8AC3E}">
        <p14:creationId xmlns:p14="http://schemas.microsoft.com/office/powerpoint/2010/main" val="587357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50C0-9992-512C-C8B7-3E440397B17F}"/>
              </a:ext>
            </a:extLst>
          </p:cNvPr>
          <p:cNvSpPr>
            <a:spLocks noGrp="1"/>
          </p:cNvSpPr>
          <p:nvPr>
            <p:ph type="title"/>
          </p:nvPr>
        </p:nvSpPr>
        <p:spPr/>
        <p:txBody>
          <a:bodyPr/>
          <a:lstStyle/>
          <a:p>
            <a:r>
              <a:rPr lang="en-US" dirty="0"/>
              <a:t>Comorbidities</a:t>
            </a:r>
            <a:endParaRPr lang="fa-IR" dirty="0"/>
          </a:p>
        </p:txBody>
      </p:sp>
      <p:sp>
        <p:nvSpPr>
          <p:cNvPr id="3" name="Content Placeholder 2">
            <a:extLst>
              <a:ext uri="{FF2B5EF4-FFF2-40B4-BE49-F238E27FC236}">
                <a16:creationId xmlns:a16="http://schemas.microsoft.com/office/drawing/2014/main" id="{8D422AC6-F7B6-B6F3-A65C-51E85E7A627E}"/>
              </a:ext>
            </a:extLst>
          </p:cNvPr>
          <p:cNvSpPr>
            <a:spLocks noGrp="1"/>
          </p:cNvSpPr>
          <p:nvPr>
            <p:ph sz="quarter" idx="13"/>
          </p:nvPr>
        </p:nvSpPr>
        <p:spPr>
          <a:xfrm>
            <a:off x="685800" y="-385762"/>
            <a:ext cx="10394707" cy="6329362"/>
          </a:xfrm>
        </p:spPr>
        <p:txBody>
          <a:bodyPr>
            <a:normAutofit/>
          </a:bodyPr>
          <a:lstStyle/>
          <a:p>
            <a:pPr marL="0" indent="0" algn="l" rtl="0">
              <a:buNone/>
            </a:pPr>
            <a:r>
              <a:rPr lang="en-US" sz="2800" b="0" i="0" u="none" strike="noStrike" baseline="0" dirty="0">
                <a:latin typeface="GuardianSansGR-Regular"/>
              </a:rPr>
              <a:t>Approximately10%to 28%of patients with chronic spontaneous urticaria have at least 1 autoimmune disease, most commonly Hashimoto thyroiditis (about 20%), which is associated with subclinical or overt hypothyroidism.</a:t>
            </a:r>
            <a:endParaRPr lang="fa-IR" sz="2800" dirty="0"/>
          </a:p>
        </p:txBody>
      </p:sp>
    </p:spTree>
    <p:extLst>
      <p:ext uri="{BB962C8B-B14F-4D97-AF65-F5344CB8AC3E}">
        <p14:creationId xmlns:p14="http://schemas.microsoft.com/office/powerpoint/2010/main" val="125237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DE8-A62E-D828-6F8C-2E436D8136EF}"/>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4B4D711-9419-BBDB-E66E-385A6B78E879}"/>
              </a:ext>
            </a:extLst>
          </p:cNvPr>
          <p:cNvSpPr>
            <a:spLocks noGrp="1"/>
          </p:cNvSpPr>
          <p:nvPr>
            <p:ph sz="quarter" idx="13"/>
          </p:nvPr>
        </p:nvSpPr>
        <p:spPr>
          <a:xfrm>
            <a:off x="685800" y="685800"/>
            <a:ext cx="10394707" cy="4688785"/>
          </a:xfrm>
        </p:spPr>
        <p:txBody>
          <a:bodyPr>
            <a:normAutofit/>
          </a:bodyPr>
          <a:lstStyle/>
          <a:p>
            <a:pPr marL="0" indent="0" algn="l" rtl="0">
              <a:lnSpc>
                <a:spcPct val="150000"/>
              </a:lnSpc>
              <a:buNone/>
            </a:pPr>
            <a:r>
              <a:rPr lang="en-US" sz="2800" b="0" i="0" u="none" strike="noStrike" baseline="0" dirty="0">
                <a:latin typeface="GuardianSansGR-Regular"/>
              </a:rPr>
              <a:t>In a retrospective study of 12 778 patients with chronic spontaneous urticaria, approximately 17% had autoimmune diseases, including autoimmune thyroid diseases, rheumatoid arthritis, Sjogren syndrome, celiac disease, type 1 diabetes, and systemic lupus erythematosus; most(80%)developed autoimmune disease within 10 years of an urticaria diagnosis.</a:t>
            </a:r>
            <a:endParaRPr lang="fa-IR" sz="3200" dirty="0"/>
          </a:p>
        </p:txBody>
      </p:sp>
    </p:spTree>
    <p:extLst>
      <p:ext uri="{BB962C8B-B14F-4D97-AF65-F5344CB8AC3E}">
        <p14:creationId xmlns:p14="http://schemas.microsoft.com/office/powerpoint/2010/main" val="238008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841E-015E-BC43-B474-C76161C2B568}"/>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4A0558EE-B094-0A2C-DC08-BA0F008D543D}"/>
              </a:ext>
            </a:extLst>
          </p:cNvPr>
          <p:cNvSpPr>
            <a:spLocks noGrp="1"/>
          </p:cNvSpPr>
          <p:nvPr>
            <p:ph sz="quarter" idx="13"/>
          </p:nvPr>
        </p:nvSpPr>
        <p:spPr>
          <a:xfrm>
            <a:off x="685800" y="457200"/>
            <a:ext cx="10394707" cy="4917385"/>
          </a:xfrm>
        </p:spPr>
        <p:txBody>
          <a:bodyPr>
            <a:normAutofit/>
          </a:bodyPr>
          <a:lstStyle/>
          <a:p>
            <a:pPr marL="0" indent="0" algn="l" rtl="0">
              <a:lnSpc>
                <a:spcPct val="150000"/>
              </a:lnSpc>
              <a:buNone/>
            </a:pPr>
            <a:r>
              <a:rPr lang="en-US" sz="2400" b="0" i="0" u="none" strike="noStrike" baseline="0" dirty="0">
                <a:latin typeface="GuardianSansGR-Regular"/>
              </a:rPr>
              <a:t>A cross-sectional analysis of a national health insurance database in Korea with 1 399 078to 1 431 448participants per year from 2010 to 2013 reported an increased risk of solid cancer in patients with chronic spontaneous urticaria compared with age- and sex matched</a:t>
            </a:r>
            <a:r>
              <a:rPr lang="en-US" sz="2400" dirty="0">
                <a:latin typeface="GuardianSansGR-Regular"/>
              </a:rPr>
              <a:t> </a:t>
            </a:r>
            <a:r>
              <a:rPr lang="en-US" sz="2400" b="0" i="0" u="none" strike="noStrike" baseline="0" dirty="0">
                <a:latin typeface="GuardianSansGR-Regular"/>
              </a:rPr>
              <a:t>controls without urticaria</a:t>
            </a:r>
            <a:endParaRPr lang="fa-IR" sz="2800" dirty="0"/>
          </a:p>
        </p:txBody>
      </p:sp>
    </p:spTree>
    <p:extLst>
      <p:ext uri="{BB962C8B-B14F-4D97-AF65-F5344CB8AC3E}">
        <p14:creationId xmlns:p14="http://schemas.microsoft.com/office/powerpoint/2010/main" val="3366834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34A9-3BE6-ECF4-BED7-713A45F05EBB}"/>
              </a:ext>
            </a:extLst>
          </p:cNvPr>
          <p:cNvSpPr>
            <a:spLocks noGrp="1"/>
          </p:cNvSpPr>
          <p:nvPr>
            <p:ph type="title"/>
          </p:nvPr>
        </p:nvSpPr>
        <p:spPr>
          <a:xfrm rot="10800000" flipV="1">
            <a:off x="685801" y="400051"/>
            <a:ext cx="10396882" cy="285750"/>
          </a:xfrm>
        </p:spPr>
        <p:txBody>
          <a:bodyPr>
            <a:noAutofit/>
          </a:bodyPr>
          <a:lstStyle/>
          <a:p>
            <a:pPr rtl="0"/>
            <a:endParaRPr lang="en-US" sz="2400" b="0" i="0" u="none" strike="noStrike" baseline="0" dirty="0">
              <a:solidFill>
                <a:srgbClr val="000000"/>
              </a:solidFill>
              <a:latin typeface="GuardianSans-Medium"/>
            </a:endParaRPr>
          </a:p>
        </p:txBody>
      </p:sp>
      <p:sp>
        <p:nvSpPr>
          <p:cNvPr id="3" name="Content Placeholder 2">
            <a:extLst>
              <a:ext uri="{FF2B5EF4-FFF2-40B4-BE49-F238E27FC236}">
                <a16:creationId xmlns:a16="http://schemas.microsoft.com/office/drawing/2014/main" id="{5B7E0B12-5F24-E2D8-9BF6-51197C563E84}"/>
              </a:ext>
            </a:extLst>
          </p:cNvPr>
          <p:cNvSpPr>
            <a:spLocks noGrp="1"/>
          </p:cNvSpPr>
          <p:nvPr>
            <p:ph sz="quarter" idx="13"/>
          </p:nvPr>
        </p:nvSpPr>
        <p:spPr>
          <a:xfrm>
            <a:off x="900113" y="1000124"/>
            <a:ext cx="10180395" cy="4245873"/>
          </a:xfrm>
        </p:spPr>
        <p:txBody>
          <a:bodyPr>
            <a:normAutofit/>
          </a:bodyPr>
          <a:lstStyle/>
          <a:p>
            <a:pPr marL="0" indent="0" algn="l" rtl="0">
              <a:buNone/>
            </a:pPr>
            <a:r>
              <a:rPr lang="en-US" sz="2800" b="0" i="0" u="none" strike="noStrike" baseline="0" dirty="0">
                <a:solidFill>
                  <a:srgbClr val="E6001A"/>
                </a:solidFill>
                <a:latin typeface="GuardianSansGR-Regular"/>
              </a:rPr>
              <a:t>• </a:t>
            </a:r>
            <a:r>
              <a:rPr lang="en-US" sz="2800" b="0" i="0" u="none" strike="noStrike" baseline="0" dirty="0">
                <a:solidFill>
                  <a:srgbClr val="000000"/>
                </a:solidFill>
                <a:latin typeface="GuardianSans-Medium"/>
              </a:rPr>
              <a:t>Progression </a:t>
            </a:r>
            <a:r>
              <a:rPr lang="en-US" sz="2800" b="0" i="0" u="none" strike="noStrike" baseline="0" dirty="0">
                <a:solidFill>
                  <a:srgbClr val="000000"/>
                </a:solidFill>
                <a:latin typeface="GuardianSansGR-Regular"/>
              </a:rPr>
              <a:t>from acute urticaria (6 weeks of duration) to chronic spontaneous urticaria in most studies is 8%or lower.</a:t>
            </a:r>
          </a:p>
          <a:p>
            <a:pPr marL="0" indent="0" algn="l" rtl="0">
              <a:buNone/>
            </a:pPr>
            <a:r>
              <a:rPr lang="en-US" sz="2800" b="0" i="0" u="none" strike="noStrike" baseline="0" dirty="0">
                <a:solidFill>
                  <a:srgbClr val="E6001A"/>
                </a:solidFill>
                <a:latin typeface="GuardianSansGR-Regular"/>
              </a:rPr>
              <a:t>• </a:t>
            </a:r>
            <a:r>
              <a:rPr lang="en-US" sz="2800" b="0" i="0" u="none" strike="noStrike" baseline="0" dirty="0">
                <a:solidFill>
                  <a:srgbClr val="000000"/>
                </a:solidFill>
                <a:latin typeface="GuardianSans-Medium"/>
              </a:rPr>
              <a:t>Prevalence </a:t>
            </a:r>
            <a:r>
              <a:rPr lang="en-US" sz="2800" b="0" i="0" u="none" strike="noStrike" baseline="0" dirty="0">
                <a:solidFill>
                  <a:srgbClr val="000000"/>
                </a:solidFill>
                <a:latin typeface="GuardianSansGR-Regular"/>
              </a:rPr>
              <a:t>is about 1% (about 80 million patients worldwide).</a:t>
            </a:r>
          </a:p>
          <a:p>
            <a:pPr marL="0" indent="0" algn="l" rtl="0">
              <a:buNone/>
            </a:pPr>
            <a:r>
              <a:rPr lang="en-US" sz="2800" b="0" i="0" u="none" strike="noStrike" baseline="0" dirty="0">
                <a:solidFill>
                  <a:srgbClr val="E6001A"/>
                </a:solidFill>
                <a:latin typeface="GuardianSansGR-Regular"/>
              </a:rPr>
              <a:t>• </a:t>
            </a:r>
            <a:r>
              <a:rPr lang="en-US" sz="2800" b="0" i="0" u="none" strike="noStrike" baseline="0" dirty="0">
                <a:solidFill>
                  <a:srgbClr val="000000"/>
                </a:solidFill>
                <a:latin typeface="GuardianSans-Medium"/>
              </a:rPr>
              <a:t>Incidence </a:t>
            </a:r>
            <a:r>
              <a:rPr lang="en-US" sz="2800" b="0" i="0" u="none" strike="noStrike" baseline="0" dirty="0">
                <a:solidFill>
                  <a:srgbClr val="000000"/>
                </a:solidFill>
                <a:latin typeface="GuardianSansGR-Regular"/>
              </a:rPr>
              <a:t>is 0.10 to 2.43 per 1000 person-years.</a:t>
            </a:r>
          </a:p>
          <a:p>
            <a:pPr marL="0" indent="0" algn="l" rtl="0">
              <a:buNone/>
            </a:pPr>
            <a:r>
              <a:rPr lang="en-US" sz="2800" b="0" i="0" u="none" strike="noStrike" baseline="0" dirty="0">
                <a:solidFill>
                  <a:srgbClr val="E6001A"/>
                </a:solidFill>
                <a:latin typeface="GuardianSansGR-Regular"/>
              </a:rPr>
              <a:t>• </a:t>
            </a:r>
            <a:r>
              <a:rPr lang="en-US" sz="2800" b="0" i="0" u="none" strike="noStrike" baseline="0" dirty="0">
                <a:solidFill>
                  <a:srgbClr val="000000"/>
                </a:solidFill>
                <a:latin typeface="GuardianSans-Medium"/>
              </a:rPr>
              <a:t>Remission rates </a:t>
            </a:r>
            <a:r>
              <a:rPr lang="en-US" sz="2800" b="0" i="0" u="none" strike="noStrike" baseline="0" dirty="0">
                <a:solidFill>
                  <a:srgbClr val="000000"/>
                </a:solidFill>
                <a:latin typeface="GuardianSansGR-Regular"/>
              </a:rPr>
              <a:t>are 17%at 1 year and 45%at 5 years</a:t>
            </a:r>
          </a:p>
        </p:txBody>
      </p:sp>
    </p:spTree>
    <p:extLst>
      <p:ext uri="{BB962C8B-B14F-4D97-AF65-F5344CB8AC3E}">
        <p14:creationId xmlns:p14="http://schemas.microsoft.com/office/powerpoint/2010/main" val="2755652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E8B0-4E45-5A88-1074-612DC533673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ED07287-AAAE-9F7D-E72E-73927A623355}"/>
              </a:ext>
            </a:extLst>
          </p:cNvPr>
          <p:cNvSpPr>
            <a:spLocks noGrp="1"/>
          </p:cNvSpPr>
          <p:nvPr>
            <p:ph sz="quarter" idx="13"/>
          </p:nvPr>
        </p:nvSpPr>
        <p:spPr>
          <a:xfrm>
            <a:off x="685800" y="1214438"/>
            <a:ext cx="10394707" cy="4160147"/>
          </a:xfrm>
        </p:spPr>
        <p:txBody>
          <a:bodyPr>
            <a:normAutofit/>
          </a:bodyPr>
          <a:lstStyle/>
          <a:p>
            <a:pPr marL="0" indent="0" algn="l" rtl="0">
              <a:buClr>
                <a:srgbClr val="B80E0F"/>
              </a:buClr>
              <a:buNone/>
              <a:defRPr/>
            </a:pPr>
            <a:r>
              <a:rPr kumimoji="0" lang="en-US" sz="2800" b="0" i="0" u="none" strike="noStrike" kern="1200" cap="all" spc="0" normalizeH="0" baseline="0" noProof="0" dirty="0">
                <a:ln>
                  <a:noFill/>
                </a:ln>
                <a:solidFill>
                  <a:srgbClr val="000000"/>
                </a:solidFill>
                <a:effectLst/>
                <a:uLnTx/>
                <a:uFillTx/>
                <a:latin typeface="GuardianSans-Medium"/>
                <a:ea typeface="+mn-ea"/>
                <a:cs typeface="+mn-cs"/>
              </a:rPr>
              <a:t>Sex predominance </a:t>
            </a:r>
            <a:r>
              <a:rPr kumimoji="0" lang="en-US" sz="2800" b="0" i="0" u="none" strike="noStrike" kern="1200" cap="all" spc="0" normalizeH="0" baseline="0" noProof="0" dirty="0">
                <a:ln>
                  <a:noFill/>
                </a:ln>
                <a:solidFill>
                  <a:srgbClr val="000000"/>
                </a:solidFill>
                <a:effectLst/>
                <a:uLnTx/>
                <a:uFillTx/>
                <a:latin typeface="GuardianSansGR-Regular"/>
                <a:ea typeface="+mn-ea"/>
                <a:cs typeface="+mn-cs"/>
              </a:rPr>
              <a:t>is 70%female.</a:t>
            </a:r>
          </a:p>
          <a:p>
            <a:pPr marL="0" indent="0" algn="l" rtl="0">
              <a:buClr>
                <a:srgbClr val="B80E0F"/>
              </a:buClr>
              <a:buNone/>
              <a:defRPr/>
            </a:pPr>
            <a:r>
              <a:rPr kumimoji="0" lang="en-US" sz="2800" b="0" i="0" u="none" strike="noStrike" kern="1200" cap="all" spc="0" normalizeH="0" baseline="0" noProof="0" dirty="0">
                <a:ln>
                  <a:noFill/>
                </a:ln>
                <a:solidFill>
                  <a:srgbClr val="000000"/>
                </a:solidFill>
                <a:effectLst/>
                <a:uLnTx/>
                <a:uFillTx/>
                <a:latin typeface="GuardianSans-Medium"/>
                <a:ea typeface="+mn-ea"/>
                <a:cs typeface="+mn-cs"/>
              </a:rPr>
              <a:t>Typical age at onset </a:t>
            </a:r>
            <a:r>
              <a:rPr kumimoji="0" lang="en-US" sz="2800" b="0" i="0" u="none" strike="noStrike" kern="1200" cap="all" spc="0" normalizeH="0" baseline="0" noProof="0" dirty="0">
                <a:ln>
                  <a:noFill/>
                </a:ln>
                <a:solidFill>
                  <a:srgbClr val="000000"/>
                </a:solidFill>
                <a:effectLst/>
                <a:uLnTx/>
                <a:uFillTx/>
                <a:latin typeface="GuardianSansGR-Regular"/>
                <a:ea typeface="+mn-ea"/>
                <a:cs typeface="+mn-cs"/>
              </a:rPr>
              <a:t>is 30 to 50 years; less than 15%at 19 years or younger vs more than 85%at 20 years or older.</a:t>
            </a:r>
          </a:p>
          <a:p>
            <a:pPr marL="0" indent="0" algn="l" rtl="0">
              <a:buClr>
                <a:srgbClr val="B80E0F"/>
              </a:buClr>
              <a:buNone/>
              <a:defRPr/>
            </a:pPr>
            <a:r>
              <a:rPr kumimoji="0" lang="en-US" sz="2800" b="0" i="0" u="none" strike="noStrike" kern="1200" cap="all" spc="0" normalizeH="0" baseline="0" noProof="0" dirty="0">
                <a:ln>
                  <a:noFill/>
                </a:ln>
                <a:solidFill>
                  <a:srgbClr val="000000"/>
                </a:solidFill>
                <a:effectLst/>
                <a:uLnTx/>
                <a:uFillTx/>
                <a:latin typeface="GuardianSans-Medium"/>
                <a:ea typeface="+mn-ea"/>
                <a:cs typeface="+mn-cs"/>
              </a:rPr>
              <a:t>Diagnostic criteria </a:t>
            </a:r>
            <a:r>
              <a:rPr kumimoji="0" lang="en-US" sz="2800" b="0" i="0" u="none" strike="noStrike" kern="1200" cap="all" spc="0" normalizeH="0" baseline="0" noProof="0" dirty="0">
                <a:ln>
                  <a:noFill/>
                </a:ln>
                <a:solidFill>
                  <a:srgbClr val="000000"/>
                </a:solidFill>
                <a:effectLst/>
                <a:uLnTx/>
                <a:uFillTx/>
                <a:latin typeface="GuardianSansGR-Regular"/>
                <a:ea typeface="+mn-ea"/>
                <a:cs typeface="+mn-cs"/>
              </a:rPr>
              <a:t>are spontaneously occurring itchy wheals , angioedema, or both occurring for more than 6 weeks.</a:t>
            </a:r>
            <a:endParaRPr kumimoji="0" lang="fa-IR" sz="3200" b="0" i="0" u="none" strike="noStrike" kern="1200" cap="all" spc="0" normalizeH="0" baseline="0" noProof="0" dirty="0">
              <a:ln>
                <a:noFill/>
              </a:ln>
              <a:solidFill>
                <a:prstClr val="black"/>
              </a:solidFill>
              <a:effectLst/>
              <a:uLnTx/>
              <a:uFillTx/>
              <a:latin typeface="Impact" panose="020B0806030902050204"/>
              <a:ea typeface="+mn-ea"/>
              <a:cs typeface="Arial" panose="020B0604020202020204" pitchFamily="34" charset="0"/>
            </a:endParaRPr>
          </a:p>
          <a:p>
            <a:pPr marL="0" indent="0">
              <a:buNone/>
            </a:pPr>
            <a:endParaRPr lang="fa-IR" sz="3200" dirty="0"/>
          </a:p>
        </p:txBody>
      </p:sp>
    </p:spTree>
    <p:extLst>
      <p:ext uri="{BB962C8B-B14F-4D97-AF65-F5344CB8AC3E}">
        <p14:creationId xmlns:p14="http://schemas.microsoft.com/office/powerpoint/2010/main" val="2379371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41F2-322C-5D94-CA75-3E67ECF4D7CA}"/>
              </a:ext>
            </a:extLst>
          </p:cNvPr>
          <p:cNvSpPr>
            <a:spLocks noGrp="1"/>
          </p:cNvSpPr>
          <p:nvPr>
            <p:ph type="title"/>
          </p:nvPr>
        </p:nvSpPr>
        <p:spPr>
          <a:xfrm>
            <a:off x="685801" y="125731"/>
            <a:ext cx="10396882" cy="45719"/>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2B0D5EA8-46F7-9520-BCA2-E3969C3E9D6C}"/>
              </a:ext>
            </a:extLst>
          </p:cNvPr>
          <p:cNvSpPr>
            <a:spLocks noGrp="1"/>
          </p:cNvSpPr>
          <p:nvPr>
            <p:ph sz="quarter" idx="13"/>
          </p:nvPr>
        </p:nvSpPr>
        <p:spPr>
          <a:xfrm>
            <a:off x="685800" y="171450"/>
            <a:ext cx="10394707" cy="5529263"/>
          </a:xfrm>
        </p:spPr>
        <p:txBody>
          <a:bodyPr>
            <a:normAutofit/>
          </a:bodyPr>
          <a:lstStyle/>
          <a:p>
            <a:pPr marL="0" indent="0" algn="l" rtl="0">
              <a:buNone/>
            </a:pPr>
            <a:r>
              <a:rPr lang="en-US" sz="2400" b="0" i="0" u="none" strike="noStrike" baseline="0" dirty="0">
                <a:solidFill>
                  <a:srgbClr val="E6001A"/>
                </a:solidFill>
                <a:latin typeface="GuardianSansGR-Regular"/>
              </a:rPr>
              <a:t>• </a:t>
            </a:r>
            <a:r>
              <a:rPr lang="en-US" sz="2400" b="0" i="0" u="none" strike="noStrike" baseline="0" dirty="0">
                <a:solidFill>
                  <a:srgbClr val="000000"/>
                </a:solidFill>
                <a:latin typeface="GuardianSans-Medium"/>
              </a:rPr>
              <a:t>Most common conditions in differential diagnosis </a:t>
            </a:r>
            <a:r>
              <a:rPr lang="en-US" sz="2400" b="0" i="0" u="none" strike="noStrike" baseline="0" dirty="0">
                <a:solidFill>
                  <a:srgbClr val="000000"/>
                </a:solidFill>
                <a:latin typeface="GuardianSansGR-Regular"/>
              </a:rPr>
              <a:t>include</a:t>
            </a:r>
          </a:p>
          <a:p>
            <a:pPr marL="0" indent="0" algn="l" rtl="0">
              <a:buNone/>
            </a:pPr>
            <a:r>
              <a:rPr lang="it-IT" sz="2400" b="0" i="0" u="none" strike="noStrike" baseline="0" dirty="0">
                <a:solidFill>
                  <a:srgbClr val="000000"/>
                </a:solidFill>
                <a:latin typeface="GuardianSansGR-Regular"/>
              </a:rPr>
              <a:t>chronic inducible urticaria, urticarial vasculitis, auto inflammatory </a:t>
            </a:r>
            <a:r>
              <a:rPr lang="en-US" sz="2400" b="0" i="0" u="none" strike="noStrike" baseline="0" dirty="0">
                <a:solidFill>
                  <a:srgbClr val="000000"/>
                </a:solidFill>
                <a:latin typeface="GuardianSansGR-Regular"/>
              </a:rPr>
              <a:t>syndromes such as Schnitzler </a:t>
            </a:r>
            <a:r>
              <a:rPr lang="en-US" sz="2400" b="0" i="0" u="none" strike="noStrike" baseline="0" dirty="0" err="1">
                <a:solidFill>
                  <a:srgbClr val="000000"/>
                </a:solidFill>
                <a:latin typeface="GuardianSansGR-Regular"/>
              </a:rPr>
              <a:t>syndrome,b</a:t>
            </a:r>
            <a:r>
              <a:rPr lang="en-US" sz="2400" b="0" i="0" u="none" strike="noStrike" baseline="0" dirty="0">
                <a:solidFill>
                  <a:srgbClr val="000000"/>
                </a:solidFill>
                <a:latin typeface="GuardianSansGR-Regular"/>
              </a:rPr>
              <a:t> and hereditary angioedema.</a:t>
            </a:r>
          </a:p>
          <a:p>
            <a:pPr marL="0" indent="0" algn="l" rtl="0">
              <a:buNone/>
            </a:pPr>
            <a:r>
              <a:rPr lang="en-US" sz="2400" b="0" i="0" u="none" strike="noStrike" baseline="0" dirty="0">
                <a:solidFill>
                  <a:srgbClr val="E6001A"/>
                </a:solidFill>
                <a:latin typeface="GuardianSansGR-Regular"/>
              </a:rPr>
              <a:t>• </a:t>
            </a:r>
            <a:r>
              <a:rPr lang="en-US" sz="2400" b="0" i="0" u="none" strike="noStrike" baseline="0" dirty="0">
                <a:solidFill>
                  <a:srgbClr val="000000"/>
                </a:solidFill>
                <a:latin typeface="GuardianSans-Medium"/>
              </a:rPr>
              <a:t>Causes/underlying pathogenesis </a:t>
            </a:r>
            <a:r>
              <a:rPr lang="en-US" sz="2400" b="0" i="0" u="none" strike="noStrike" baseline="0" dirty="0">
                <a:solidFill>
                  <a:srgbClr val="000000"/>
                </a:solidFill>
                <a:latin typeface="GuardianSansGR-Regular"/>
              </a:rPr>
              <a:t>(endotype) include</a:t>
            </a:r>
          </a:p>
          <a:p>
            <a:pPr marL="0" indent="0" algn="l" rtl="0">
              <a:buNone/>
            </a:pPr>
            <a:r>
              <a:rPr lang="en-US" sz="2400" b="0" i="0" u="none" strike="noStrike" baseline="0" dirty="0">
                <a:solidFill>
                  <a:srgbClr val="000000"/>
                </a:solidFill>
                <a:latin typeface="GuardianSansGR-Regular"/>
              </a:rPr>
              <a:t>autoimmune endotype with </a:t>
            </a:r>
            <a:r>
              <a:rPr lang="en-US" sz="2400" b="0" i="0" u="none" strike="noStrike" baseline="0" dirty="0" err="1">
                <a:solidFill>
                  <a:srgbClr val="000000"/>
                </a:solidFill>
                <a:latin typeface="GuardianSansGR-Regular"/>
              </a:rPr>
              <a:t>IgE</a:t>
            </a:r>
            <a:r>
              <a:rPr lang="en-US" sz="2400" b="0" i="0" u="none" strike="noStrike" baseline="0" dirty="0">
                <a:solidFill>
                  <a:srgbClr val="000000"/>
                </a:solidFill>
                <a:latin typeface="GuardianSansGR-Regular"/>
              </a:rPr>
              <a:t> auto </a:t>
            </a:r>
            <a:r>
              <a:rPr lang="en-US" sz="2400" b="0" i="0" u="none" strike="noStrike" baseline="0" dirty="0" err="1">
                <a:solidFill>
                  <a:srgbClr val="000000"/>
                </a:solidFill>
                <a:latin typeface="GuardianSansGR-Regular"/>
              </a:rPr>
              <a:t>antibodies,IgG</a:t>
            </a:r>
            <a:r>
              <a:rPr lang="en-US" sz="2400" b="0" i="0" u="none" strike="noStrike" baseline="0" dirty="0">
                <a:solidFill>
                  <a:srgbClr val="000000"/>
                </a:solidFill>
                <a:latin typeface="GuardianSansGR-Regular"/>
              </a:rPr>
              <a:t> autoantibodies, or both (&gt;50%); nonautoimmune endotype (&lt;35%)8,9; and, very rarely, infections, cancer, peptic ulcer disease, hypothyroidism, hyperthyroidism, rheumatic diseases</a:t>
            </a:r>
            <a:r>
              <a:rPr lang="en-US" sz="2400" dirty="0">
                <a:solidFill>
                  <a:srgbClr val="000000"/>
                </a:solidFill>
                <a:latin typeface="GuardianSansGR-Regular"/>
              </a:rPr>
              <a:t>.</a:t>
            </a:r>
            <a:endParaRPr lang="en-US" sz="2400" b="0" i="0" u="none" strike="noStrike" baseline="0" dirty="0">
              <a:solidFill>
                <a:srgbClr val="000000"/>
              </a:solidFill>
              <a:latin typeface="GuardianSansGR-Regular"/>
            </a:endParaRPr>
          </a:p>
        </p:txBody>
      </p:sp>
    </p:spTree>
    <p:extLst>
      <p:ext uri="{BB962C8B-B14F-4D97-AF65-F5344CB8AC3E}">
        <p14:creationId xmlns:p14="http://schemas.microsoft.com/office/powerpoint/2010/main" val="2874923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8FDB-3F1A-7AFE-26BD-D3910125A9A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187C59C0-47B1-56F1-F33A-FD12D3F07D26}"/>
              </a:ext>
            </a:extLst>
          </p:cNvPr>
          <p:cNvSpPr>
            <a:spLocks noGrp="1"/>
          </p:cNvSpPr>
          <p:nvPr>
            <p:ph sz="quarter" idx="13"/>
          </p:nvPr>
        </p:nvSpPr>
        <p:spPr>
          <a:xfrm>
            <a:off x="685800" y="1143000"/>
            <a:ext cx="10394707" cy="4231585"/>
          </a:xfrm>
        </p:spPr>
        <p:txBody>
          <a:bodyPr>
            <a:normAutofit/>
          </a:bodyPr>
          <a:lstStyle/>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tabLst/>
              <a:defRPr/>
            </a:pPr>
            <a:r>
              <a:rPr kumimoji="0" lang="en-US" sz="2400" b="0" i="0" u="none" strike="noStrike" kern="1200" cap="all" spc="0" normalizeH="0" baseline="0" noProof="0" dirty="0">
                <a:ln>
                  <a:noFill/>
                </a:ln>
                <a:solidFill>
                  <a:srgbClr val="E6001A"/>
                </a:solidFill>
                <a:effectLst/>
                <a:uLnTx/>
                <a:uFillTx/>
                <a:latin typeface="GuardianSansGR-Regular"/>
                <a:ea typeface="+mn-ea"/>
                <a:cs typeface="+mn-cs"/>
              </a:rPr>
              <a:t>• </a:t>
            </a:r>
            <a:r>
              <a:rPr kumimoji="0" lang="en-US" sz="2400" b="0" i="0" u="none" strike="noStrike" kern="1200" cap="all" spc="0" normalizeH="0" baseline="0" noProof="0" dirty="0">
                <a:ln>
                  <a:noFill/>
                </a:ln>
                <a:solidFill>
                  <a:srgbClr val="000000"/>
                </a:solidFill>
                <a:effectLst/>
                <a:uLnTx/>
                <a:uFillTx/>
                <a:latin typeface="GuardianSans-Medium"/>
                <a:ea typeface="+mn-ea"/>
                <a:cs typeface="+mn-cs"/>
              </a:rPr>
              <a:t>Triggers </a:t>
            </a:r>
            <a:r>
              <a:rPr kumimoji="0" lang="en-US" sz="2400" b="0" i="0" u="none" strike="noStrike" kern="1200" cap="all" spc="0" normalizeH="0" baseline="0" noProof="0" dirty="0">
                <a:ln>
                  <a:noFill/>
                </a:ln>
                <a:solidFill>
                  <a:srgbClr val="000000"/>
                </a:solidFill>
                <a:effectLst/>
                <a:uLnTx/>
                <a:uFillTx/>
                <a:latin typeface="GuardianSansGR-Regular"/>
                <a:ea typeface="+mn-ea"/>
                <a:cs typeface="+mn-cs"/>
              </a:rPr>
              <a:t>are stress, nonsteroidal anti-inflammatory drugs, and viral infection of respiratory tract.</a:t>
            </a:r>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tabLst/>
              <a:defRPr/>
            </a:pPr>
            <a:r>
              <a:rPr kumimoji="0" lang="en-US" sz="2400" b="0" i="0" u="none" strike="noStrike" kern="1200" cap="all" spc="0" normalizeH="0" baseline="0" noProof="0" dirty="0">
                <a:ln>
                  <a:noFill/>
                </a:ln>
                <a:solidFill>
                  <a:srgbClr val="E6001A"/>
                </a:solidFill>
                <a:effectLst/>
                <a:uLnTx/>
                <a:uFillTx/>
                <a:latin typeface="GuardianSansGR-Regular"/>
                <a:ea typeface="+mn-ea"/>
                <a:cs typeface="+mn-cs"/>
              </a:rPr>
              <a:t>• </a:t>
            </a:r>
            <a:r>
              <a:rPr kumimoji="0" lang="en-US" sz="2400" b="0" i="0" u="none" strike="noStrike" kern="1200" cap="all" spc="0" normalizeH="0" baseline="0" noProof="0" dirty="0">
                <a:ln>
                  <a:noFill/>
                </a:ln>
                <a:solidFill>
                  <a:srgbClr val="000000"/>
                </a:solidFill>
                <a:effectLst/>
                <a:uLnTx/>
                <a:uFillTx/>
                <a:latin typeface="GuardianSans-Medium"/>
                <a:ea typeface="+mn-ea"/>
                <a:cs typeface="+mn-cs"/>
              </a:rPr>
              <a:t>Symptom frequency </a:t>
            </a:r>
            <a:r>
              <a:rPr kumimoji="0" lang="en-US" sz="2400" b="0" i="0" u="none" strike="noStrike" kern="1200" cap="all" spc="0" normalizeH="0" baseline="0" noProof="0" dirty="0">
                <a:ln>
                  <a:noFill/>
                </a:ln>
                <a:solidFill>
                  <a:srgbClr val="000000"/>
                </a:solidFill>
                <a:effectLst/>
                <a:uLnTx/>
                <a:uFillTx/>
                <a:latin typeface="GuardianSansGR-Regular"/>
                <a:ea typeface="+mn-ea"/>
                <a:cs typeface="+mn-cs"/>
              </a:rPr>
              <a:t>is daily or almost daily or an intermittent recurrent course.</a:t>
            </a:r>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tabLst/>
              <a:defRPr/>
            </a:pPr>
            <a:r>
              <a:rPr kumimoji="0" lang="en-US" sz="2400" b="0" i="0" u="none" strike="noStrike" kern="1200" cap="all" spc="0" normalizeH="0" baseline="0" noProof="0" dirty="0">
                <a:ln>
                  <a:noFill/>
                </a:ln>
                <a:solidFill>
                  <a:srgbClr val="E6001A"/>
                </a:solidFill>
                <a:effectLst/>
                <a:uLnTx/>
                <a:uFillTx/>
                <a:latin typeface="GuardianSansGR-Regular"/>
                <a:ea typeface="+mn-ea"/>
                <a:cs typeface="+mn-cs"/>
              </a:rPr>
              <a:t>• </a:t>
            </a:r>
            <a:r>
              <a:rPr kumimoji="0" lang="en-US" sz="2400" b="0" i="0" u="none" strike="noStrike" kern="1200" cap="all" spc="0" normalizeH="0" baseline="0" noProof="0" dirty="0">
                <a:ln>
                  <a:noFill/>
                </a:ln>
                <a:solidFill>
                  <a:srgbClr val="000000"/>
                </a:solidFill>
                <a:effectLst/>
                <a:uLnTx/>
                <a:uFillTx/>
                <a:latin typeface="GuardianSans-Medium"/>
                <a:ea typeface="+mn-ea"/>
                <a:cs typeface="+mn-cs"/>
              </a:rPr>
              <a:t>Humanistic burden </a:t>
            </a:r>
            <a:r>
              <a:rPr kumimoji="0" lang="en-US" sz="2400" b="0" i="0" u="none" strike="noStrike" kern="1200" cap="all" spc="0" normalizeH="0" baseline="0" noProof="0" dirty="0">
                <a:ln>
                  <a:noFill/>
                </a:ln>
                <a:solidFill>
                  <a:srgbClr val="000000"/>
                </a:solidFill>
                <a:effectLst/>
                <a:uLnTx/>
                <a:uFillTx/>
                <a:latin typeface="GuardianSansGR-Regular"/>
                <a:ea typeface="+mn-ea"/>
                <a:cs typeface="+mn-cs"/>
              </a:rPr>
              <a:t>includes severe impairment of quality of life and high burden on health care systems and society.</a:t>
            </a:r>
          </a:p>
          <a:p>
            <a:pPr marL="0" marR="0" lvl="0" indent="0" algn="l" defTabSz="914400" rtl="0" eaLnBrk="1" fontAlgn="auto" latinLnBrk="0" hangingPunct="1">
              <a:lnSpc>
                <a:spcPct val="120000"/>
              </a:lnSpc>
              <a:spcBef>
                <a:spcPts val="1000"/>
              </a:spcBef>
              <a:spcAft>
                <a:spcPts val="0"/>
              </a:spcAft>
              <a:buClr>
                <a:srgbClr val="B80E0F"/>
              </a:buClr>
              <a:buSzPct val="160000"/>
              <a:buFont typeface="Arial" panose="020B0604020202020204" pitchFamily="34" charset="0"/>
              <a:buNone/>
              <a:tabLst/>
              <a:defRPr/>
            </a:pPr>
            <a:r>
              <a:rPr kumimoji="0" lang="en-US" sz="2400" b="0" i="0" u="none" strike="noStrike" kern="1200" cap="all" spc="0" normalizeH="0" baseline="0" noProof="0" dirty="0">
                <a:ln>
                  <a:noFill/>
                </a:ln>
                <a:solidFill>
                  <a:srgbClr val="E6001A"/>
                </a:solidFill>
                <a:effectLst/>
                <a:uLnTx/>
                <a:uFillTx/>
                <a:latin typeface="GuardianSansGR-Regular"/>
                <a:ea typeface="+mn-ea"/>
                <a:cs typeface="+mn-cs"/>
              </a:rPr>
              <a:t>• </a:t>
            </a:r>
            <a:r>
              <a:rPr kumimoji="0" lang="en-US" sz="2400" b="0" i="0" u="none" strike="noStrike" kern="1200" cap="all" spc="0" normalizeH="0" baseline="0" noProof="0" dirty="0">
                <a:ln>
                  <a:noFill/>
                </a:ln>
                <a:solidFill>
                  <a:srgbClr val="000000"/>
                </a:solidFill>
                <a:effectLst/>
                <a:uLnTx/>
                <a:uFillTx/>
                <a:latin typeface="GuardianSans-Medium"/>
                <a:ea typeface="+mn-ea"/>
                <a:cs typeface="+mn-cs"/>
              </a:rPr>
              <a:t>Economic burden </a:t>
            </a:r>
            <a:r>
              <a:rPr kumimoji="0" lang="en-US" sz="2400" b="0" i="0" u="none" strike="noStrike" kern="1200" cap="all" spc="0" normalizeH="0" baseline="0" noProof="0" dirty="0">
                <a:ln>
                  <a:noFill/>
                </a:ln>
                <a:solidFill>
                  <a:srgbClr val="000000"/>
                </a:solidFill>
                <a:effectLst/>
                <a:uLnTx/>
                <a:uFillTx/>
                <a:latin typeface="GuardianSansGR-Regular"/>
                <a:ea typeface="+mn-ea"/>
                <a:cs typeface="+mn-cs"/>
              </a:rPr>
              <a:t>is $907 to $2984 in purchasing power parity dollars annually per affected individual, mostly due to therapies.</a:t>
            </a:r>
            <a:endParaRPr kumimoji="0" lang="fa-IR" sz="2800" b="0" i="0" u="none" strike="noStrike" kern="1200" cap="all" spc="0" normalizeH="0" baseline="0" noProof="0" dirty="0">
              <a:ln>
                <a:noFill/>
              </a:ln>
              <a:solidFill>
                <a:prstClr val="black"/>
              </a:solidFill>
              <a:effectLst/>
              <a:uLnTx/>
              <a:uFillTx/>
              <a:latin typeface="Impact" panose="020B0806030902050204"/>
              <a:ea typeface="+mn-ea"/>
              <a:cs typeface="Arial" panose="020B0604020202020204" pitchFamily="34" charset="0"/>
            </a:endParaRPr>
          </a:p>
          <a:p>
            <a:endParaRPr lang="fa-IR" sz="3200" dirty="0"/>
          </a:p>
        </p:txBody>
      </p:sp>
    </p:spTree>
    <p:extLst>
      <p:ext uri="{BB962C8B-B14F-4D97-AF65-F5344CB8AC3E}">
        <p14:creationId xmlns:p14="http://schemas.microsoft.com/office/powerpoint/2010/main" val="1704810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DE7D-74C7-A2B7-1E80-B3B781226A14}"/>
              </a:ext>
            </a:extLst>
          </p:cNvPr>
          <p:cNvSpPr>
            <a:spLocks noGrp="1"/>
          </p:cNvSpPr>
          <p:nvPr>
            <p:ph type="title"/>
          </p:nvPr>
        </p:nvSpPr>
        <p:spPr>
          <a:xfrm>
            <a:off x="685801" y="685800"/>
            <a:ext cx="10396882" cy="3000375"/>
          </a:xfrm>
        </p:spPr>
        <p:txBody>
          <a:bodyPr>
            <a:normAutofit/>
          </a:bodyPr>
          <a:lstStyle/>
          <a:p>
            <a:r>
              <a:rPr lang="en-US" dirty="0"/>
              <a:t> Overall Approach to Management of Chronic Spontaneous Urticaria</a:t>
            </a:r>
            <a:endParaRPr lang="fa-IR" dirty="0"/>
          </a:p>
        </p:txBody>
      </p:sp>
      <p:sp>
        <p:nvSpPr>
          <p:cNvPr id="3" name="Content Placeholder 2">
            <a:extLst>
              <a:ext uri="{FF2B5EF4-FFF2-40B4-BE49-F238E27FC236}">
                <a16:creationId xmlns:a16="http://schemas.microsoft.com/office/drawing/2014/main" id="{CF53CAC7-5867-26A6-8467-8804ECA375CF}"/>
              </a:ext>
            </a:extLst>
          </p:cNvPr>
          <p:cNvSpPr>
            <a:spLocks noGrp="1"/>
          </p:cNvSpPr>
          <p:nvPr>
            <p:ph sz="quarter" idx="13"/>
          </p:nvPr>
        </p:nvSpPr>
        <p:spPr/>
        <p:txBody>
          <a:bodyPr/>
          <a:lstStyle/>
          <a:p>
            <a:endParaRPr lang="fa-IR"/>
          </a:p>
        </p:txBody>
      </p:sp>
    </p:spTree>
    <p:extLst>
      <p:ext uri="{BB962C8B-B14F-4D97-AF65-F5344CB8AC3E}">
        <p14:creationId xmlns:p14="http://schemas.microsoft.com/office/powerpoint/2010/main" val="128600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B557-75F8-81E5-9E5C-77ABD3EF3E86}"/>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707B387B-8FF0-4B2F-2181-5EED683329FC}"/>
              </a:ext>
            </a:extLst>
          </p:cNvPr>
          <p:cNvPicPr>
            <a:picLocks noGrp="1" noChangeAspect="1"/>
          </p:cNvPicPr>
          <p:nvPr>
            <p:ph sz="quarter" idx="13"/>
          </p:nvPr>
        </p:nvPicPr>
        <p:blipFill>
          <a:blip r:embed="rId2"/>
          <a:stretch>
            <a:fillRect/>
          </a:stretch>
        </p:blipFill>
        <p:spPr>
          <a:xfrm>
            <a:off x="200025" y="1400175"/>
            <a:ext cx="10882657" cy="3771900"/>
          </a:xfrm>
        </p:spPr>
      </p:pic>
    </p:spTree>
    <p:extLst>
      <p:ext uri="{BB962C8B-B14F-4D97-AF65-F5344CB8AC3E}">
        <p14:creationId xmlns:p14="http://schemas.microsoft.com/office/powerpoint/2010/main" val="142027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4A4E-2C23-FE74-E05E-678668A87F75}"/>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2B0A2B9-08B7-409B-EEFD-2A1461BA8190}"/>
              </a:ext>
            </a:extLst>
          </p:cNvPr>
          <p:cNvSpPr>
            <a:spLocks noGrp="1"/>
          </p:cNvSpPr>
          <p:nvPr>
            <p:ph sz="quarter" idx="13"/>
          </p:nvPr>
        </p:nvSpPr>
        <p:spPr>
          <a:xfrm>
            <a:off x="685800" y="514350"/>
            <a:ext cx="10394707" cy="4860235"/>
          </a:xfrm>
        </p:spPr>
        <p:txBody>
          <a:bodyPr>
            <a:normAutofit/>
          </a:bodyPr>
          <a:lstStyle/>
          <a:p>
            <a:pPr marL="0" indent="0" algn="l" rtl="0">
              <a:buNone/>
            </a:pPr>
            <a:r>
              <a:rPr lang="en-US" sz="3600" b="0" i="0" u="none" strike="noStrike" baseline="0" dirty="0">
                <a:latin typeface="GuardianSansGR-Regular"/>
              </a:rPr>
              <a:t>Chronic urticaria is classified as spontaneous (previously known as “idiopathic”) if symptoms appear without a known specific trigger and can occur as a single episode or repeated episodes.</a:t>
            </a:r>
            <a:endParaRPr lang="fa-IR" sz="4000" dirty="0"/>
          </a:p>
        </p:txBody>
      </p:sp>
    </p:spTree>
    <p:extLst>
      <p:ext uri="{BB962C8B-B14F-4D97-AF65-F5344CB8AC3E}">
        <p14:creationId xmlns:p14="http://schemas.microsoft.com/office/powerpoint/2010/main" val="35043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EE79-BB8B-E3EE-2ACC-AA1B7C89ED85}"/>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AB3FCDB6-80B7-AB25-BBD3-E7C051AD94B2}"/>
              </a:ext>
            </a:extLst>
          </p:cNvPr>
          <p:cNvPicPr>
            <a:picLocks noGrp="1" noChangeAspect="1"/>
          </p:cNvPicPr>
          <p:nvPr>
            <p:ph sz="quarter" idx="13"/>
          </p:nvPr>
        </p:nvPicPr>
        <p:blipFill>
          <a:blip r:embed="rId2"/>
          <a:stretch>
            <a:fillRect/>
          </a:stretch>
        </p:blipFill>
        <p:spPr>
          <a:xfrm>
            <a:off x="214314" y="1237690"/>
            <a:ext cx="11291885" cy="3605773"/>
          </a:xfrm>
        </p:spPr>
      </p:pic>
    </p:spTree>
    <p:extLst>
      <p:ext uri="{BB962C8B-B14F-4D97-AF65-F5344CB8AC3E}">
        <p14:creationId xmlns:p14="http://schemas.microsoft.com/office/powerpoint/2010/main" val="3976386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27F2-D11F-5B18-20E2-E857723F6D24}"/>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45D0506C-63C5-1C32-A6C9-D30785D87C31}"/>
              </a:ext>
            </a:extLst>
          </p:cNvPr>
          <p:cNvPicPr>
            <a:picLocks noGrp="1" noChangeAspect="1"/>
          </p:cNvPicPr>
          <p:nvPr>
            <p:ph sz="quarter" idx="13"/>
          </p:nvPr>
        </p:nvPicPr>
        <p:blipFill>
          <a:blip r:embed="rId2"/>
          <a:stretch>
            <a:fillRect/>
          </a:stretch>
        </p:blipFill>
        <p:spPr>
          <a:xfrm>
            <a:off x="271463" y="685800"/>
            <a:ext cx="10944225" cy="4743449"/>
          </a:xfrm>
        </p:spPr>
      </p:pic>
    </p:spTree>
    <p:extLst>
      <p:ext uri="{BB962C8B-B14F-4D97-AF65-F5344CB8AC3E}">
        <p14:creationId xmlns:p14="http://schemas.microsoft.com/office/powerpoint/2010/main" val="2717568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7ED6-D325-EAE6-8F1A-3180DECB9B71}"/>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FD8D2B7A-002A-C486-B678-964923A67CF0}"/>
              </a:ext>
            </a:extLst>
          </p:cNvPr>
          <p:cNvPicPr>
            <a:picLocks noGrp="1" noChangeAspect="1"/>
          </p:cNvPicPr>
          <p:nvPr>
            <p:ph sz="quarter" idx="13"/>
          </p:nvPr>
        </p:nvPicPr>
        <p:blipFill>
          <a:blip r:embed="rId2"/>
          <a:stretch>
            <a:fillRect/>
          </a:stretch>
        </p:blipFill>
        <p:spPr>
          <a:xfrm>
            <a:off x="1585912" y="114299"/>
            <a:ext cx="8701087" cy="5400675"/>
          </a:xfrm>
        </p:spPr>
      </p:pic>
    </p:spTree>
    <p:extLst>
      <p:ext uri="{BB962C8B-B14F-4D97-AF65-F5344CB8AC3E}">
        <p14:creationId xmlns:p14="http://schemas.microsoft.com/office/powerpoint/2010/main" val="614814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0EFC-E113-B563-171B-BB9C971A896F}"/>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BDFB99AA-3D91-AB58-1758-01F97AE9DE0D}"/>
              </a:ext>
            </a:extLst>
          </p:cNvPr>
          <p:cNvPicPr>
            <a:picLocks noGrp="1" noChangeAspect="1"/>
          </p:cNvPicPr>
          <p:nvPr>
            <p:ph sz="quarter" idx="13"/>
          </p:nvPr>
        </p:nvPicPr>
        <p:blipFill>
          <a:blip r:embed="rId2"/>
          <a:stretch>
            <a:fillRect/>
          </a:stretch>
        </p:blipFill>
        <p:spPr>
          <a:xfrm>
            <a:off x="1771650" y="685800"/>
            <a:ext cx="6372225" cy="5029200"/>
          </a:xfrm>
        </p:spPr>
      </p:pic>
    </p:spTree>
    <p:extLst>
      <p:ext uri="{BB962C8B-B14F-4D97-AF65-F5344CB8AC3E}">
        <p14:creationId xmlns:p14="http://schemas.microsoft.com/office/powerpoint/2010/main" val="146411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7874-5363-604E-EC2C-C466D9DC1961}"/>
              </a:ext>
            </a:extLst>
          </p:cNvPr>
          <p:cNvSpPr>
            <a:spLocks noGrp="1"/>
          </p:cNvSpPr>
          <p:nvPr>
            <p:ph type="title"/>
          </p:nvPr>
        </p:nvSpPr>
        <p:spPr/>
        <p:txBody>
          <a:bodyPr>
            <a:normAutofit/>
          </a:bodyPr>
          <a:lstStyle/>
          <a:p>
            <a:r>
              <a:rPr lang="en-US" sz="4000" b="0" i="0" u="none" strike="noStrike" baseline="0" dirty="0">
                <a:solidFill>
                  <a:srgbClr val="E6001A"/>
                </a:solidFill>
                <a:latin typeface="GuardianSans-Medium"/>
              </a:rPr>
              <a:t>Special Populations</a:t>
            </a:r>
            <a:endParaRPr lang="fa-IR" sz="9600" dirty="0"/>
          </a:p>
        </p:txBody>
      </p:sp>
      <p:sp>
        <p:nvSpPr>
          <p:cNvPr id="3" name="Content Placeholder 2">
            <a:extLst>
              <a:ext uri="{FF2B5EF4-FFF2-40B4-BE49-F238E27FC236}">
                <a16:creationId xmlns:a16="http://schemas.microsoft.com/office/drawing/2014/main" id="{8E6DDA0E-99E0-DC7A-3D21-6CADEB56F5DE}"/>
              </a:ext>
            </a:extLst>
          </p:cNvPr>
          <p:cNvSpPr>
            <a:spLocks noGrp="1"/>
          </p:cNvSpPr>
          <p:nvPr>
            <p:ph sz="quarter" idx="13"/>
          </p:nvPr>
        </p:nvSpPr>
        <p:spPr>
          <a:xfrm>
            <a:off x="685800" y="971550"/>
            <a:ext cx="10394707" cy="4403035"/>
          </a:xfrm>
        </p:spPr>
        <p:txBody>
          <a:bodyPr>
            <a:normAutofit/>
          </a:bodyPr>
          <a:lstStyle/>
          <a:p>
            <a:pPr marL="0" indent="0" algn="l" rtl="0">
              <a:buNone/>
            </a:pPr>
            <a:r>
              <a:rPr lang="en-US" sz="3600" b="0" i="0" u="none" strike="noStrike" baseline="0" dirty="0">
                <a:latin typeface="GuardianSansGR-Regular"/>
              </a:rPr>
              <a:t>Some antihistamines, such as cetirizine and </a:t>
            </a:r>
            <a:r>
              <a:rPr lang="en-US" sz="3600" b="0" i="0" u="none" strike="noStrike" baseline="0" dirty="0" err="1">
                <a:latin typeface="GuardianSansGR-Regular"/>
              </a:rPr>
              <a:t>loratadine,and</a:t>
            </a:r>
            <a:r>
              <a:rPr lang="en-US" sz="3600" b="0" i="0" u="none" strike="noStrike" baseline="0" dirty="0">
                <a:latin typeface="GuardianSansGR-Regular"/>
              </a:rPr>
              <a:t> omalizumab70 are considered effective and safe in pregnancy, during breastfeeding, and in older adults</a:t>
            </a:r>
            <a:endParaRPr lang="fa-IR" sz="4000" dirty="0"/>
          </a:p>
        </p:txBody>
      </p:sp>
    </p:spTree>
    <p:extLst>
      <p:ext uri="{BB962C8B-B14F-4D97-AF65-F5344CB8AC3E}">
        <p14:creationId xmlns:p14="http://schemas.microsoft.com/office/powerpoint/2010/main" val="9756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3F79-DDEF-FFE3-8B64-41B07D2E07A1}"/>
              </a:ext>
            </a:extLst>
          </p:cNvPr>
          <p:cNvSpPr>
            <a:spLocks noGrp="1"/>
          </p:cNvSpPr>
          <p:nvPr>
            <p:ph type="title"/>
          </p:nvPr>
        </p:nvSpPr>
        <p:spPr/>
        <p:txBody>
          <a:bodyPr>
            <a:normAutofit/>
          </a:bodyPr>
          <a:lstStyle/>
          <a:p>
            <a:r>
              <a:rPr lang="en-US" sz="6000" b="0" i="0" u="none" strike="noStrike" baseline="0" dirty="0">
                <a:solidFill>
                  <a:srgbClr val="E6001A"/>
                </a:solidFill>
                <a:latin typeface="GuardianSans-Medium"/>
              </a:rPr>
              <a:t>Novel Therapies</a:t>
            </a:r>
            <a:endParaRPr lang="fa-IR" sz="19900" dirty="0"/>
          </a:p>
        </p:txBody>
      </p:sp>
      <p:sp>
        <p:nvSpPr>
          <p:cNvPr id="3" name="Content Placeholder 2">
            <a:extLst>
              <a:ext uri="{FF2B5EF4-FFF2-40B4-BE49-F238E27FC236}">
                <a16:creationId xmlns:a16="http://schemas.microsoft.com/office/drawing/2014/main" id="{06B3F623-3F32-9758-46D3-430CBA7F5CA4}"/>
              </a:ext>
            </a:extLst>
          </p:cNvPr>
          <p:cNvSpPr>
            <a:spLocks noGrp="1"/>
          </p:cNvSpPr>
          <p:nvPr>
            <p:ph sz="quarter" idx="13"/>
          </p:nvPr>
        </p:nvSpPr>
        <p:spPr>
          <a:xfrm>
            <a:off x="685800" y="1643064"/>
            <a:ext cx="10394707" cy="3731522"/>
          </a:xfrm>
        </p:spPr>
        <p:txBody>
          <a:bodyPr>
            <a:normAutofit/>
          </a:bodyPr>
          <a:lstStyle/>
          <a:p>
            <a:pPr marL="0" indent="0" algn="l" rtl="0">
              <a:buNone/>
            </a:pPr>
            <a:r>
              <a:rPr lang="en-US" sz="2800" b="0" i="0" u="none" strike="noStrike" baseline="0" dirty="0">
                <a:latin typeface="GuardianSansGR-Regular"/>
              </a:rPr>
              <a:t>Several targeted therapies are currently being developed for patients with antihistamine-refractory and/or omalizumab-refractory chronic spontaneous urticaria, including Bruton tyrosine kinase inhibitors (</a:t>
            </a:r>
            <a:r>
              <a:rPr lang="en-US" sz="2800" b="0" i="0" u="none" strike="noStrike" baseline="0" dirty="0" err="1">
                <a:latin typeface="GuardianSansGR-Regular"/>
              </a:rPr>
              <a:t>eg</a:t>
            </a:r>
            <a:r>
              <a:rPr lang="en-US" sz="2800" b="0" i="0" u="none" strike="noStrike" baseline="0" dirty="0">
                <a:latin typeface="GuardianSansGR-Regular"/>
              </a:rPr>
              <a:t>, </a:t>
            </a:r>
            <a:r>
              <a:rPr lang="en-US" sz="2800" b="0" i="0" u="none" strike="noStrike" baseline="0" dirty="0" err="1">
                <a:latin typeface="GuardianSansGR-Regular"/>
              </a:rPr>
              <a:t>remibrutinib</a:t>
            </a:r>
            <a:r>
              <a:rPr lang="en-US" sz="2800" b="0" i="0" u="none" strike="noStrike" baseline="0" dirty="0">
                <a:latin typeface="GuardianSansGR-Regular"/>
              </a:rPr>
              <a:t>, </a:t>
            </a:r>
            <a:r>
              <a:rPr lang="en-US" sz="2800" b="0" i="0" u="none" strike="noStrike" baseline="0" dirty="0" err="1">
                <a:latin typeface="GuardianSansGR-Regular"/>
              </a:rPr>
              <a:t>rilzabrutinib</a:t>
            </a:r>
            <a:r>
              <a:rPr lang="en-US" sz="2800" b="0" i="0" u="none" strike="noStrike" baseline="0" dirty="0">
                <a:latin typeface="GuardianSansGR-Regular"/>
              </a:rPr>
              <a:t>), anti-KIT (</a:t>
            </a:r>
            <a:r>
              <a:rPr lang="en-US" sz="2800" b="0" i="0" u="none" strike="noStrike" baseline="0" dirty="0" err="1">
                <a:latin typeface="GuardianSansGR-Regular"/>
              </a:rPr>
              <a:t>barzolvolimab</a:t>
            </a:r>
            <a:r>
              <a:rPr lang="en-US" sz="2800" b="0" i="0" u="none" strike="noStrike" baseline="0" dirty="0">
                <a:latin typeface="GuardianSansGR-Regular"/>
              </a:rPr>
              <a:t>, </a:t>
            </a:r>
            <a:r>
              <a:rPr lang="en-US" sz="2800" b="0" i="0" u="none" strike="noStrike" baseline="0" dirty="0" err="1">
                <a:latin typeface="GuardianSansGR-Regular"/>
              </a:rPr>
              <a:t>briquilimab</a:t>
            </a:r>
            <a:r>
              <a:rPr lang="en-US" sz="2800" b="0" i="0" u="none" strike="noStrike" baseline="0" dirty="0">
                <a:latin typeface="GuardianSansGR-Regular"/>
              </a:rPr>
              <a:t>), anti–IL-4R</a:t>
            </a:r>
            <a:r>
              <a:rPr lang="el-GR" sz="2800" b="0" i="0" u="none" strike="noStrike" baseline="0" dirty="0">
                <a:latin typeface="GuardianSansGR-Regular"/>
              </a:rPr>
              <a:t>α (</a:t>
            </a:r>
            <a:r>
              <a:rPr lang="en-US" sz="2800" b="0" i="0" u="none" strike="noStrike" baseline="0" dirty="0">
                <a:latin typeface="GuardianSansGR-Regular"/>
              </a:rPr>
              <a:t>dupilumab), anti–thymic stromal lymphopoietin (</a:t>
            </a:r>
            <a:r>
              <a:rPr lang="en-US" sz="2800" b="0" i="0" u="none" strike="noStrike" baseline="0" dirty="0" err="1">
                <a:latin typeface="GuardianSansGR-Regular"/>
              </a:rPr>
              <a:t>tezepelumab</a:t>
            </a:r>
            <a:r>
              <a:rPr lang="en-US" sz="2800" b="0" i="0" u="none" strike="noStrike" baseline="0" dirty="0">
                <a:latin typeface="GuardianSansGR-Regular"/>
              </a:rPr>
              <a:t>), and MRGPRX2 antagonists</a:t>
            </a:r>
            <a:endParaRPr lang="fa-IR" sz="3200" dirty="0"/>
          </a:p>
        </p:txBody>
      </p:sp>
    </p:spTree>
    <p:extLst>
      <p:ext uri="{BB962C8B-B14F-4D97-AF65-F5344CB8AC3E}">
        <p14:creationId xmlns:p14="http://schemas.microsoft.com/office/powerpoint/2010/main" val="3984572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9AB6-E7DC-CB8D-DD05-0E93A834D097}"/>
              </a:ext>
            </a:extLst>
          </p:cNvPr>
          <p:cNvSpPr>
            <a:spLocks noGrp="1"/>
          </p:cNvSpPr>
          <p:nvPr>
            <p:ph type="title"/>
          </p:nvPr>
        </p:nvSpPr>
        <p:spPr>
          <a:xfrm>
            <a:off x="685801" y="0"/>
            <a:ext cx="10396882" cy="857251"/>
          </a:xfrm>
        </p:spPr>
        <p:txBody>
          <a:bodyPr>
            <a:normAutofit/>
          </a:bodyPr>
          <a:lstStyle/>
          <a:p>
            <a:r>
              <a:rPr lang="en-US" sz="4800" b="1" i="0" u="none" strike="noStrike" baseline="0" dirty="0">
                <a:latin typeface="GuardianSansGR-Regular"/>
              </a:rPr>
              <a:t>Prognosis</a:t>
            </a:r>
            <a:endParaRPr lang="fa-IR" sz="13800" b="1" dirty="0"/>
          </a:p>
        </p:txBody>
      </p:sp>
      <p:sp>
        <p:nvSpPr>
          <p:cNvPr id="3" name="Content Placeholder 2">
            <a:extLst>
              <a:ext uri="{FF2B5EF4-FFF2-40B4-BE49-F238E27FC236}">
                <a16:creationId xmlns:a16="http://schemas.microsoft.com/office/drawing/2014/main" id="{BE03562C-F31D-1B9E-52A9-6234C3167EF8}"/>
              </a:ext>
            </a:extLst>
          </p:cNvPr>
          <p:cNvSpPr>
            <a:spLocks noGrp="1"/>
          </p:cNvSpPr>
          <p:nvPr>
            <p:ph sz="quarter" idx="13"/>
          </p:nvPr>
        </p:nvSpPr>
        <p:spPr>
          <a:xfrm>
            <a:off x="685800" y="971550"/>
            <a:ext cx="10394707" cy="4403035"/>
          </a:xfrm>
        </p:spPr>
        <p:txBody>
          <a:bodyPr>
            <a:normAutofit fontScale="92500" lnSpcReduction="10000"/>
          </a:bodyPr>
          <a:lstStyle/>
          <a:p>
            <a:pPr marL="0" indent="0" algn="l" rtl="0">
              <a:lnSpc>
                <a:spcPct val="100000"/>
              </a:lnSpc>
              <a:buNone/>
            </a:pPr>
            <a:r>
              <a:rPr lang="en-US" sz="2400" b="0" i="0" u="none" strike="noStrike" baseline="0" dirty="0">
                <a:latin typeface="GuardianSansGR-Regular"/>
              </a:rPr>
              <a:t>According to most studies, acute urticaria progresses to chronic spontaneous urticaria in less than 8%of cases.</a:t>
            </a:r>
          </a:p>
          <a:p>
            <a:pPr marL="0" indent="0" algn="l" rtl="0">
              <a:lnSpc>
                <a:spcPct val="100000"/>
              </a:lnSpc>
              <a:buNone/>
            </a:pPr>
            <a:r>
              <a:rPr lang="en-US" sz="2400" b="0" i="0" u="none" strike="noStrike" baseline="0" dirty="0">
                <a:latin typeface="GuardianSansGR-Regular"/>
              </a:rPr>
              <a:t>Chronic spontaneous urticaria has </a:t>
            </a:r>
            <a:r>
              <a:rPr lang="en-US" sz="2400" b="0" i="0" u="none" strike="noStrike" baseline="0" dirty="0" err="1">
                <a:latin typeface="GuardianSansGR-Regular"/>
              </a:rPr>
              <a:t>amean</a:t>
            </a:r>
            <a:r>
              <a:rPr lang="en-US" sz="2400" b="0" i="0" u="none" strike="noStrike" baseline="0" dirty="0">
                <a:latin typeface="GuardianSansGR-Regular"/>
              </a:rPr>
              <a:t> or median disease duration of approximately 1 to 4 years.</a:t>
            </a:r>
          </a:p>
          <a:p>
            <a:pPr marL="0" indent="0" algn="l" rtl="0">
              <a:lnSpc>
                <a:spcPct val="100000"/>
              </a:lnSpc>
              <a:buNone/>
            </a:pPr>
            <a:r>
              <a:rPr lang="en-US" sz="2400" b="0" i="0" u="none" strike="noStrike" baseline="0" dirty="0">
                <a:latin typeface="GuardianSansGR-Regular"/>
              </a:rPr>
              <a:t>Cumulative estimates for spontaneous remission are 17%at 1 year, 45%at 5 years, and 73%at 20years.</a:t>
            </a:r>
          </a:p>
          <a:p>
            <a:pPr marL="0" indent="0" algn="l" rtl="0">
              <a:lnSpc>
                <a:spcPct val="100000"/>
              </a:lnSpc>
              <a:buNone/>
            </a:pPr>
            <a:r>
              <a:rPr lang="en-US" sz="2400" b="0" i="0" u="none" strike="noStrike" baseline="0" dirty="0">
                <a:latin typeface="GuardianSansGR-Regular"/>
              </a:rPr>
              <a:t>Chronic spontaneous urticaria relapses in up to one third of patients , with recurrence at 5years in 17.1%of cases.</a:t>
            </a:r>
          </a:p>
          <a:p>
            <a:pPr marL="0" indent="0" algn="l" rtl="0">
              <a:lnSpc>
                <a:spcPct val="100000"/>
              </a:lnSpc>
              <a:buNone/>
            </a:pPr>
            <a:r>
              <a:rPr lang="en-US" sz="2400" b="0" i="0" u="none" strike="noStrike" baseline="0" dirty="0">
                <a:latin typeface="GuardianSansGR-Regular"/>
              </a:rPr>
              <a:t>Presence of antithyroid antibodies and antihistamine refractoriness has been associated with a higher risk of progression from acute to chronic spontaneous urticaria, longer urticaria duration, and urticaria recurrence</a:t>
            </a:r>
            <a:r>
              <a:rPr lang="en-US" sz="2800" b="0" i="0" u="none" strike="noStrike" baseline="0" dirty="0">
                <a:latin typeface="GuardianSansGR-Regular"/>
              </a:rPr>
              <a:t>.</a:t>
            </a:r>
            <a:endParaRPr lang="fa-IR" sz="3200" dirty="0"/>
          </a:p>
        </p:txBody>
      </p:sp>
    </p:spTree>
    <p:extLst>
      <p:ext uri="{BB962C8B-B14F-4D97-AF65-F5344CB8AC3E}">
        <p14:creationId xmlns:p14="http://schemas.microsoft.com/office/powerpoint/2010/main" val="1594143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5735-27DF-CA39-D85C-5BBC2DB6E7AE}"/>
              </a:ext>
            </a:extLst>
          </p:cNvPr>
          <p:cNvSpPr>
            <a:spLocks noGrp="1"/>
          </p:cNvSpPr>
          <p:nvPr>
            <p:ph type="title"/>
          </p:nvPr>
        </p:nvSpPr>
        <p:spPr/>
        <p:txBody>
          <a:bodyPr/>
          <a:lstStyle/>
          <a:p>
            <a:r>
              <a:rPr lang="en-US" dirty="0"/>
              <a:t>Conclusions</a:t>
            </a:r>
            <a:endParaRPr lang="fa-IR" dirty="0"/>
          </a:p>
        </p:txBody>
      </p:sp>
      <p:sp>
        <p:nvSpPr>
          <p:cNvPr id="3" name="Content Placeholder 2">
            <a:extLst>
              <a:ext uri="{FF2B5EF4-FFF2-40B4-BE49-F238E27FC236}">
                <a16:creationId xmlns:a16="http://schemas.microsoft.com/office/drawing/2014/main" id="{EBF5F5CB-0A69-459A-EBEC-97F3E67EB10A}"/>
              </a:ext>
            </a:extLst>
          </p:cNvPr>
          <p:cNvSpPr>
            <a:spLocks noGrp="1"/>
          </p:cNvSpPr>
          <p:nvPr>
            <p:ph sz="quarter" idx="13"/>
          </p:nvPr>
        </p:nvSpPr>
        <p:spPr/>
        <p:txBody>
          <a:bodyPr>
            <a:normAutofit fontScale="92500" lnSpcReduction="20000"/>
          </a:bodyPr>
          <a:lstStyle/>
          <a:p>
            <a:pPr algn="l" rtl="0"/>
            <a:r>
              <a:rPr lang="en-US" dirty="0">
                <a:latin typeface="Aptos" panose="020B0004020202020204" pitchFamily="34" charset="0"/>
              </a:rPr>
              <a:t>Chronic spontaneous urticaria is an inflammatory skin disease that presents with spontaneously recurring wheals, angioedema, or both , and may be associated with medical and psychiatric comorbidities and decreased quality of life. </a:t>
            </a:r>
          </a:p>
          <a:p>
            <a:pPr algn="l" rtl="0"/>
            <a:r>
              <a:rPr lang="en-US" dirty="0">
                <a:latin typeface="Aptos" panose="020B0004020202020204" pitchFamily="34" charset="0"/>
              </a:rPr>
              <a:t>First-line treatment is use of a second generation H1 antihistamine.</a:t>
            </a:r>
          </a:p>
          <a:p>
            <a:pPr algn="l" rtl="0"/>
            <a:r>
              <a:rPr lang="en-US" dirty="0">
                <a:latin typeface="Aptos" panose="020B0004020202020204" pitchFamily="34" charset="0"/>
              </a:rPr>
              <a:t> omalizumab is second-line treatment</a:t>
            </a:r>
          </a:p>
          <a:p>
            <a:pPr algn="l" rtl="0"/>
            <a:r>
              <a:rPr lang="en-US" dirty="0">
                <a:latin typeface="Aptos" panose="020B0004020202020204" pitchFamily="34" charset="0"/>
              </a:rPr>
              <a:t>cyclosporine is an off-label third-line treatment.</a:t>
            </a:r>
          </a:p>
          <a:p>
            <a:pPr algn="l" rtl="0"/>
            <a:r>
              <a:rPr lang="en-US" dirty="0">
                <a:latin typeface="Aptos" panose="020B0004020202020204" pitchFamily="34" charset="0"/>
              </a:rPr>
              <a:t> Systemic corticosteroids should be used only in the short term (&lt;10 days) to treat acute severe exacerbations of chronic spontaneous urticaria.</a:t>
            </a:r>
            <a:endParaRPr lang="fa-IR" dirty="0">
              <a:latin typeface="Aptos" panose="020B0004020202020204" pitchFamily="34" charset="0"/>
            </a:endParaRPr>
          </a:p>
        </p:txBody>
      </p:sp>
    </p:spTree>
    <p:extLst>
      <p:ext uri="{BB962C8B-B14F-4D97-AF65-F5344CB8AC3E}">
        <p14:creationId xmlns:p14="http://schemas.microsoft.com/office/powerpoint/2010/main" val="1780539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5279-19B2-129E-1353-4F9C367D0F3E}"/>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F50E7C00-A87C-946E-C6B6-360EB920B749}"/>
              </a:ext>
            </a:extLst>
          </p:cNvPr>
          <p:cNvSpPr>
            <a:spLocks noGrp="1"/>
          </p:cNvSpPr>
          <p:nvPr>
            <p:ph sz="quarter" idx="13"/>
          </p:nvPr>
        </p:nvSpPr>
        <p:spPr/>
        <p:txBody>
          <a:bodyPr/>
          <a:lstStyle/>
          <a:p>
            <a:endParaRPr lang="fa-IR" dirty="0"/>
          </a:p>
        </p:txBody>
      </p:sp>
      <p:pic>
        <p:nvPicPr>
          <p:cNvPr id="4" name="Content Placeholder 4">
            <a:extLst>
              <a:ext uri="{FF2B5EF4-FFF2-40B4-BE49-F238E27FC236}">
                <a16:creationId xmlns:a16="http://schemas.microsoft.com/office/drawing/2014/main" id="{EF299EF6-FBE3-BA79-5818-8447AEA0EA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7BDA95C-7765-9E8D-22A7-5C929DFA9939}"/>
              </a:ext>
            </a:extLst>
          </p:cNvPr>
          <p:cNvSpPr txBox="1"/>
          <p:nvPr/>
        </p:nvSpPr>
        <p:spPr>
          <a:xfrm>
            <a:off x="266700" y="4849519"/>
            <a:ext cx="11658600" cy="230832"/>
          </a:xfrm>
          <a:prstGeom prst="rect">
            <a:avLst/>
          </a:prstGeom>
          <a:noFill/>
        </p:spPr>
        <p:txBody>
          <a:bodyPr wrap="square" rtlCol="1">
            <a:spAutoFit/>
          </a:bodyPr>
          <a:lstStyle/>
          <a:p>
            <a:r>
              <a:rPr lang="fa-IR" sz="900">
                <a:solidFill>
                  <a:prstClr val="white"/>
                </a:solidFill>
                <a:latin typeface="Calibri" panose="020F0502020204030204"/>
                <a:hlinkClick r:id="rId4" tooltip="https://commons.wikimedia.org/wiki/File:Flower_Bouquet.jpg"/>
              </a:rPr>
              <a:t>This Photo</a:t>
            </a:r>
            <a:r>
              <a:rPr lang="fa-IR" sz="900">
                <a:solidFill>
                  <a:prstClr val="white"/>
                </a:solidFill>
                <a:latin typeface="Calibri" panose="020F0502020204030204"/>
              </a:rPr>
              <a:t> by Unknown Author is licensed under </a:t>
            </a:r>
            <a:r>
              <a:rPr lang="fa-IR" sz="900">
                <a:solidFill>
                  <a:prstClr val="white"/>
                </a:solidFill>
                <a:latin typeface="Calibri" panose="020F0502020204030204"/>
                <a:hlinkClick r:id="rId5" tooltip="https://creativecommons.org/licenses/by-sa/3.0/"/>
              </a:rPr>
              <a:t>CC BY-SA</a:t>
            </a:r>
            <a:endParaRPr lang="fa-IR" sz="900">
              <a:solidFill>
                <a:prstClr val="white"/>
              </a:solidFill>
              <a:latin typeface="Calibri" panose="020F0502020204030204"/>
            </a:endParaRPr>
          </a:p>
        </p:txBody>
      </p:sp>
    </p:spTree>
    <p:extLst>
      <p:ext uri="{BB962C8B-B14F-4D97-AF65-F5344CB8AC3E}">
        <p14:creationId xmlns:p14="http://schemas.microsoft.com/office/powerpoint/2010/main" val="132181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4A33-1B3D-9C5A-7CB7-0FBC5EEAD616}"/>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B998F7A-4DB3-3934-F57C-FA443B4C001F}"/>
              </a:ext>
            </a:extLst>
          </p:cNvPr>
          <p:cNvSpPr>
            <a:spLocks noGrp="1"/>
          </p:cNvSpPr>
          <p:nvPr>
            <p:ph sz="quarter" idx="13"/>
          </p:nvPr>
        </p:nvSpPr>
        <p:spPr>
          <a:xfrm>
            <a:off x="685800" y="542926"/>
            <a:ext cx="10394707" cy="4831660"/>
          </a:xfrm>
        </p:spPr>
        <p:txBody>
          <a:bodyPr>
            <a:normAutofit/>
          </a:bodyPr>
          <a:lstStyle/>
          <a:p>
            <a:pPr marL="0" indent="0" algn="l" rtl="0">
              <a:buNone/>
            </a:pPr>
            <a:r>
              <a:rPr lang="en-US" sz="4800" b="0" i="0" u="none" strike="noStrike" baseline="0" dirty="0">
                <a:latin typeface="GuardianSansGR-Regular"/>
              </a:rPr>
              <a:t>Chronic inducible urticaria and chronic spontaneous urticaria can be present in the same patient.</a:t>
            </a:r>
            <a:endParaRPr lang="fa-IR" sz="5400" dirty="0"/>
          </a:p>
        </p:txBody>
      </p:sp>
    </p:spTree>
    <p:extLst>
      <p:ext uri="{BB962C8B-B14F-4D97-AF65-F5344CB8AC3E}">
        <p14:creationId xmlns:p14="http://schemas.microsoft.com/office/powerpoint/2010/main" val="297216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2822-0706-8D40-A35A-CDD0DDAE1077}"/>
              </a:ext>
            </a:extLst>
          </p:cNvPr>
          <p:cNvSpPr>
            <a:spLocks noGrp="1"/>
          </p:cNvSpPr>
          <p:nvPr>
            <p:ph type="title"/>
          </p:nvPr>
        </p:nvSpPr>
        <p:spPr>
          <a:xfrm>
            <a:off x="685801" y="685801"/>
            <a:ext cx="10396882" cy="114300"/>
          </a:xfrm>
        </p:spPr>
        <p:txBody>
          <a:bodyPr>
            <a:normAutofit fontScale="90000"/>
          </a:bodyPr>
          <a:lstStyle/>
          <a:p>
            <a:endParaRPr lang="fa-IR" dirty="0"/>
          </a:p>
        </p:txBody>
      </p:sp>
      <p:sp>
        <p:nvSpPr>
          <p:cNvPr id="3" name="Content Placeholder 2">
            <a:extLst>
              <a:ext uri="{FF2B5EF4-FFF2-40B4-BE49-F238E27FC236}">
                <a16:creationId xmlns:a16="http://schemas.microsoft.com/office/drawing/2014/main" id="{337DAC27-06FC-786E-FA51-766886AD9EDB}"/>
              </a:ext>
            </a:extLst>
          </p:cNvPr>
          <p:cNvSpPr>
            <a:spLocks noGrp="1"/>
          </p:cNvSpPr>
          <p:nvPr>
            <p:ph sz="quarter" idx="13"/>
          </p:nvPr>
        </p:nvSpPr>
        <p:spPr>
          <a:xfrm>
            <a:off x="685800" y="685800"/>
            <a:ext cx="10394707" cy="4688785"/>
          </a:xfrm>
        </p:spPr>
        <p:txBody>
          <a:bodyPr>
            <a:normAutofit/>
          </a:bodyPr>
          <a:lstStyle/>
          <a:p>
            <a:pPr algn="l" rtl="0">
              <a:lnSpc>
                <a:spcPct val="200000"/>
              </a:lnSpc>
            </a:pPr>
            <a:r>
              <a:rPr lang="en-US" sz="1800" b="0" i="0" u="none" strike="noStrike" baseline="0" dirty="0">
                <a:latin typeface="GuardianSansGR-Regular"/>
              </a:rPr>
              <a:t>Chronic spontaneous urticaria affects approximately 1% of the global population, most commonly females aged 30 to 50 years, and symptoms last for at least 3 years in approximately 66% of patients.</a:t>
            </a:r>
          </a:p>
          <a:p>
            <a:pPr algn="l" rtl="0">
              <a:lnSpc>
                <a:spcPct val="200000"/>
              </a:lnSpc>
            </a:pPr>
            <a:r>
              <a:rPr lang="en-US" sz="1800" b="0" i="0" u="none" strike="noStrike" baseline="0" dirty="0">
                <a:latin typeface="GuardianSansGR-Regular"/>
              </a:rPr>
              <a:t> Most patients with chronic spontaneous urticaria (57%) develop only wheals; 37% have wheals and angioedema, and 6% have only angioedema.</a:t>
            </a:r>
          </a:p>
          <a:p>
            <a:pPr algn="l" rtl="0">
              <a:lnSpc>
                <a:spcPct val="200000"/>
              </a:lnSpc>
            </a:pPr>
            <a:r>
              <a:rPr lang="en-US" sz="1800" b="0" i="0" u="none" strike="noStrike" baseline="0" dirty="0">
                <a:latin typeface="GuardianSansGR-Regular"/>
              </a:rPr>
              <a:t>In some patients with chronic spontaneous urticaria, disease activity can be exacerbated by stress, nonsteroidal anti-inflammatory drugs (NSAIDs), and infections.</a:t>
            </a:r>
            <a:endParaRPr lang="fa-IR" dirty="0"/>
          </a:p>
        </p:txBody>
      </p:sp>
    </p:spTree>
    <p:extLst>
      <p:ext uri="{BB962C8B-B14F-4D97-AF65-F5344CB8AC3E}">
        <p14:creationId xmlns:p14="http://schemas.microsoft.com/office/powerpoint/2010/main" val="120199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3FD9-3E3F-B3E2-8B94-E2D732820287}"/>
              </a:ext>
            </a:extLst>
          </p:cNvPr>
          <p:cNvSpPr>
            <a:spLocks noGrp="1"/>
          </p:cNvSpPr>
          <p:nvPr>
            <p:ph type="title"/>
          </p:nvPr>
        </p:nvSpPr>
        <p:spPr>
          <a:xfrm>
            <a:off x="685801" y="214312"/>
            <a:ext cx="10396882" cy="1100137"/>
          </a:xfrm>
        </p:spPr>
        <p:txBody>
          <a:bodyPr>
            <a:normAutofit/>
          </a:bodyPr>
          <a:lstStyle/>
          <a:p>
            <a:r>
              <a:rPr lang="en-US" sz="6000" b="0" i="0" u="none" strike="noStrike" baseline="0" dirty="0">
                <a:latin typeface="GuardianSansGR-Regular"/>
              </a:rPr>
              <a:t>Pathophysiology</a:t>
            </a:r>
            <a:endParaRPr lang="fa-IR" dirty="0"/>
          </a:p>
        </p:txBody>
      </p:sp>
      <p:sp>
        <p:nvSpPr>
          <p:cNvPr id="3" name="Content Placeholder 2">
            <a:extLst>
              <a:ext uri="{FF2B5EF4-FFF2-40B4-BE49-F238E27FC236}">
                <a16:creationId xmlns:a16="http://schemas.microsoft.com/office/drawing/2014/main" id="{E9E88A4B-799B-467A-6BA7-BCF9DB6B4B0E}"/>
              </a:ext>
            </a:extLst>
          </p:cNvPr>
          <p:cNvSpPr>
            <a:spLocks noGrp="1"/>
          </p:cNvSpPr>
          <p:nvPr>
            <p:ph sz="quarter" idx="13"/>
          </p:nvPr>
        </p:nvSpPr>
        <p:spPr>
          <a:xfrm>
            <a:off x="685800" y="1028702"/>
            <a:ext cx="10394707" cy="4345884"/>
          </a:xfrm>
        </p:spPr>
        <p:txBody>
          <a:bodyPr>
            <a:normAutofit/>
          </a:bodyPr>
          <a:lstStyle/>
          <a:p>
            <a:pPr algn="l" rtl="0"/>
            <a:r>
              <a:rPr lang="en-US" sz="2400" dirty="0">
                <a:latin typeface="Aptos" panose="020B0004020202020204" pitchFamily="34" charset="0"/>
              </a:rPr>
              <a:t>Skin </a:t>
            </a:r>
            <a:r>
              <a:rPr lang="en-US" sz="3200" b="1" dirty="0">
                <a:latin typeface="Aptos" panose="020B0004020202020204" pitchFamily="34" charset="0"/>
              </a:rPr>
              <a:t>mast cells </a:t>
            </a:r>
            <a:r>
              <a:rPr lang="en-US" sz="2400" dirty="0">
                <a:latin typeface="Aptos" panose="020B0004020202020204" pitchFamily="34" charset="0"/>
              </a:rPr>
              <a:t>are the major drivers of pathogenesis of chronic spontaneous urticaria.</a:t>
            </a:r>
          </a:p>
          <a:p>
            <a:pPr algn="l" rtl="0"/>
            <a:r>
              <a:rPr lang="en-US" sz="2400" dirty="0">
                <a:latin typeface="Aptos" panose="020B0004020202020204" pitchFamily="34" charset="0"/>
              </a:rPr>
              <a:t> In most patients, underlying mechanisms </a:t>
            </a:r>
            <a:r>
              <a:rPr lang="en-US" b="0" i="0" u="none" strike="noStrike" baseline="0" dirty="0" err="1">
                <a:latin typeface="Aptos" panose="020B0004020202020204" pitchFamily="34" charset="0"/>
              </a:rPr>
              <a:t>IgE</a:t>
            </a:r>
            <a:r>
              <a:rPr lang="en-US" b="0" i="0" u="none" strike="noStrike" baseline="0" dirty="0">
                <a:latin typeface="Aptos" panose="020B0004020202020204" pitchFamily="34" charset="0"/>
              </a:rPr>
              <a:t>- and IgG-mediated autoimmunity that can occur in isolation or together (&gt;50%), contribute to the activation and degranulation of skin mast cells.</a:t>
            </a:r>
            <a:endParaRPr lang="en-US" sz="2400" dirty="0">
              <a:latin typeface="Aptos" panose="020B0004020202020204" pitchFamily="34" charset="0"/>
            </a:endParaRPr>
          </a:p>
          <a:p>
            <a:pPr algn="l" rtl="0"/>
            <a:r>
              <a:rPr lang="en-US" b="0" i="0" u="none" strike="noStrike" baseline="0" dirty="0">
                <a:latin typeface="Aptos" panose="020B0004020202020204" pitchFamily="34" charset="0"/>
              </a:rPr>
              <a:t>The pathophysiology of chronic spontaneous urticaria involves activation of skin mast cells on cross-linking of the </a:t>
            </a:r>
            <a:r>
              <a:rPr lang="en-US" b="0" i="0" u="none" strike="noStrike" baseline="0" dirty="0" err="1">
                <a:latin typeface="Aptos" panose="020B0004020202020204" pitchFamily="34" charset="0"/>
              </a:rPr>
              <a:t>IgE</a:t>
            </a:r>
            <a:r>
              <a:rPr lang="en-US" b="0" i="0" u="none" strike="noStrike" baseline="0" dirty="0">
                <a:latin typeface="Aptos" panose="020B0004020202020204" pitchFamily="34" charset="0"/>
              </a:rPr>
              <a:t> receptor </a:t>
            </a:r>
            <a:r>
              <a:rPr lang="en-US" b="0" i="0" u="none" strike="noStrike" baseline="0" dirty="0" err="1">
                <a:latin typeface="Aptos" panose="020B0004020202020204" pitchFamily="34" charset="0"/>
              </a:rPr>
              <a:t>FcεRI</a:t>
            </a:r>
            <a:r>
              <a:rPr lang="en-US" b="0" i="0" u="none" strike="noStrike" baseline="0" dirty="0">
                <a:latin typeface="Aptos" panose="020B0004020202020204" pitchFamily="34" charset="0"/>
              </a:rPr>
              <a:t> by </a:t>
            </a:r>
            <a:r>
              <a:rPr lang="en-US" b="0" i="0" u="none" strike="noStrike" baseline="0" dirty="0" err="1">
                <a:latin typeface="Aptos" panose="020B0004020202020204" pitchFamily="34" charset="0"/>
              </a:rPr>
              <a:t>IgE</a:t>
            </a:r>
            <a:r>
              <a:rPr lang="en-US" b="0" i="0" u="none" strike="noStrike" baseline="0" dirty="0">
                <a:latin typeface="Aptos" panose="020B0004020202020204" pitchFamily="34" charset="0"/>
              </a:rPr>
              <a:t> autoantibodies against auto allergens.</a:t>
            </a:r>
            <a:endParaRPr lang="fa-IR" sz="2400" dirty="0">
              <a:latin typeface="Aptos" panose="020B0004020202020204" pitchFamily="34" charset="0"/>
            </a:endParaRPr>
          </a:p>
        </p:txBody>
      </p:sp>
    </p:spTree>
    <p:extLst>
      <p:ext uri="{BB962C8B-B14F-4D97-AF65-F5344CB8AC3E}">
        <p14:creationId xmlns:p14="http://schemas.microsoft.com/office/powerpoint/2010/main" val="420288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3CF-0B38-09FE-9D63-AD391AEB9C99}"/>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93C1087F-0CE8-6C02-4FC9-5DB8D0A69A7E}"/>
              </a:ext>
            </a:extLst>
          </p:cNvPr>
          <p:cNvSpPr>
            <a:spLocks noGrp="1"/>
          </p:cNvSpPr>
          <p:nvPr>
            <p:ph sz="quarter" idx="13"/>
          </p:nvPr>
        </p:nvSpPr>
        <p:spPr>
          <a:xfrm>
            <a:off x="685800" y="114300"/>
            <a:ext cx="10394707" cy="5260286"/>
          </a:xfrm>
        </p:spPr>
        <p:txBody>
          <a:bodyPr>
            <a:normAutofit fontScale="92500"/>
          </a:bodyPr>
          <a:lstStyle/>
          <a:p>
            <a:pPr marL="0" indent="0" algn="l" rtl="0">
              <a:lnSpc>
                <a:spcPct val="200000"/>
              </a:lnSpc>
              <a:buNone/>
            </a:pPr>
            <a:r>
              <a:rPr lang="en-US" sz="2400" b="0" i="0" u="none" strike="noStrike" baseline="0" dirty="0">
                <a:latin typeface="GuardianSansGR-Regular"/>
              </a:rPr>
              <a:t>The cross-linking of the </a:t>
            </a:r>
            <a:r>
              <a:rPr lang="en-US" sz="2400" b="0" i="0" u="none" strike="noStrike" baseline="0" dirty="0" err="1">
                <a:latin typeface="GuardianSansGR-Regular"/>
              </a:rPr>
              <a:t>IgE</a:t>
            </a:r>
            <a:r>
              <a:rPr lang="en-US" sz="2400" b="0" i="0" u="none" strike="noStrike" baseline="0" dirty="0">
                <a:latin typeface="GuardianSansGR-Regular"/>
              </a:rPr>
              <a:t> receptor </a:t>
            </a:r>
            <a:r>
              <a:rPr lang="en-US" sz="2400" b="0" i="0" u="none" strike="noStrike" baseline="0" dirty="0" err="1">
                <a:latin typeface="GuardianSansGR-Regular"/>
              </a:rPr>
              <a:t>FcεRI</a:t>
            </a:r>
            <a:r>
              <a:rPr lang="en-US" sz="2400" b="0" i="0" u="none" strike="noStrike" baseline="0" dirty="0">
                <a:latin typeface="GuardianSansGR-Regular"/>
              </a:rPr>
              <a:t> expressed on skin mast cells by </a:t>
            </a:r>
            <a:r>
              <a:rPr lang="en-US" sz="2400" b="0" i="0" u="none" strike="noStrike" baseline="0" dirty="0" err="1">
                <a:latin typeface="GuardianSansGR-Regular"/>
              </a:rPr>
              <a:t>IgE</a:t>
            </a:r>
            <a:r>
              <a:rPr lang="en-US" sz="2400" b="0" i="0" u="none" strike="noStrike" baseline="0" dirty="0">
                <a:latin typeface="GuardianSansGR-Regular"/>
              </a:rPr>
              <a:t> and IgG autoantibodies activates cytoplasmic signaling proteins (</a:t>
            </a:r>
            <a:r>
              <a:rPr lang="en-US" sz="2400" b="0" i="0" u="none" strike="noStrike" baseline="0" dirty="0" err="1">
                <a:latin typeface="GuardianSansGR-Regular"/>
              </a:rPr>
              <a:t>eg</a:t>
            </a:r>
            <a:r>
              <a:rPr lang="en-US" sz="2400" b="0" i="0" u="none" strike="noStrike" baseline="0" dirty="0">
                <a:latin typeface="GuardianSansGR-Regular"/>
              </a:rPr>
              <a:t>, Bruton tyrosine kinase). This activation results in the release of vasoactive substances including histamine, the major contributor to urticaria symptoms, and cytokines, leading to activation of sensory nerves, vasodilation, and increased vascular permeability and migration of immune cells such as eosinophils, T lymphocytes, and basophils into the skin</a:t>
            </a:r>
            <a:endParaRPr lang="fa-IR" sz="2800" dirty="0"/>
          </a:p>
        </p:txBody>
      </p:sp>
    </p:spTree>
    <p:extLst>
      <p:ext uri="{BB962C8B-B14F-4D97-AF65-F5344CB8AC3E}">
        <p14:creationId xmlns:p14="http://schemas.microsoft.com/office/powerpoint/2010/main" val="41822537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3405</TotalTime>
  <Words>2209</Words>
  <Application>Microsoft Office PowerPoint</Application>
  <PresentationFormat>Widescreen</PresentationFormat>
  <Paragraphs>97</Paragraphs>
  <Slides>58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Aptos</vt:lpstr>
      <vt:lpstr>Arial</vt:lpstr>
      <vt:lpstr>Calibri</vt:lpstr>
      <vt:lpstr>GuardianSansGR-Regular</vt:lpstr>
      <vt:lpstr>GuardianSans-Medium</vt:lpstr>
      <vt:lpstr>GuardianSans-Semibold</vt:lpstr>
      <vt:lpstr>GuardianTextEgypGR-Regular</vt:lpstr>
      <vt:lpstr>Impact</vt:lpstr>
      <vt:lpstr>Main Event</vt:lpstr>
      <vt:lpstr>Chronic Spontaneous Urticaria</vt:lpstr>
      <vt:lpstr>IMPORTANCE</vt:lpstr>
      <vt:lpstr>PowerPoint Presentation</vt:lpstr>
      <vt:lpstr>PowerPoint Presentation</vt:lpstr>
      <vt:lpstr>PowerPoint Presentation</vt:lpstr>
      <vt:lpstr>PowerPoint Presentation</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Clinical Presentation</vt:lpstr>
      <vt:lpstr>PowerPoint Presentation</vt:lpstr>
      <vt:lpstr>wheals on less pigmented skin</vt:lpstr>
      <vt:lpstr>wheals on more pigmented skin</vt:lpstr>
      <vt:lpstr>angioedema</vt:lpstr>
      <vt:lpstr>symptomatic dermographism (elicited by a scratch test)</vt:lpstr>
      <vt:lpstr>Cholinergic urticaria (elicited by exercise)</vt:lpstr>
      <vt:lpstr>cold urticaria (after provocation test with ice cube)</vt:lpstr>
      <vt:lpstr>contact urticaria (wheals after contact with Urtica dioica [nettle] leaves)</vt:lpstr>
      <vt:lpstr>urticarial vasculitis (bruising, a hallmark of urticarial vasculitis, is seen)</vt:lpstr>
      <vt:lpstr>Schnitzler syndrome</vt:lpstr>
      <vt:lpstr>Quality of Life</vt:lpstr>
      <vt:lpstr>PowerPoint Presentation</vt:lpstr>
      <vt:lpstr>PowerPoint Presentation</vt:lpstr>
      <vt:lpstr>Assessment and Diagnosis</vt:lpstr>
      <vt:lpstr>PowerPoint Presentation</vt:lpstr>
      <vt:lpstr>PowerPoint Presentation</vt:lpstr>
      <vt:lpstr>Which Laboratory Tests Should Be Done for Patients With Chronic Spontaneous Urticaria?</vt:lpstr>
      <vt:lpstr>Which Treatments Should Be Implemented in Primary Care Settings?</vt:lpstr>
      <vt:lpstr>When Should Patients Be Referred to a Dermatologist or Allergist?</vt:lpstr>
      <vt:lpstr>Comorbidities and Screening Recommendations</vt:lpstr>
      <vt:lpstr>Underlying Causes</vt:lpstr>
      <vt:lpstr>PowerPoint Presentation</vt:lpstr>
      <vt:lpstr>PowerPoint Presentation</vt:lpstr>
      <vt:lpstr>PowerPoint Presentation</vt:lpstr>
      <vt:lpstr>Triggers</vt:lpstr>
      <vt:lpstr>Comorbidities</vt:lpstr>
      <vt:lpstr>PowerPoint Presentation</vt:lpstr>
      <vt:lpstr>PowerPoint Presentation</vt:lpstr>
      <vt:lpstr>PowerPoint Presentation</vt:lpstr>
      <vt:lpstr>PowerPoint Presentation</vt:lpstr>
      <vt:lpstr>PowerPoint Presentation</vt:lpstr>
      <vt:lpstr>PowerPoint Presentation</vt:lpstr>
      <vt:lpstr> Overall Approach to Management of Chronic Spontaneous Urticaria</vt:lpstr>
      <vt:lpstr>PowerPoint Presentation</vt:lpstr>
      <vt:lpstr>PowerPoint Presentation</vt:lpstr>
      <vt:lpstr>PowerPoint Presentation</vt:lpstr>
      <vt:lpstr>PowerPoint Presentation</vt:lpstr>
      <vt:lpstr>PowerPoint Presentation</vt:lpstr>
      <vt:lpstr>Special Populations</vt:lpstr>
      <vt:lpstr>Novel Therapies</vt:lpstr>
      <vt:lpstr>Prognosis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Dr.shahabi</dc:creator>
  <cp:lastModifiedBy>Dr.shahabi</cp:lastModifiedBy>
  <cp:revision>5</cp:revision>
  <dcterms:created xsi:type="dcterms:W3CDTF">2024-11-20T16:54:37Z</dcterms:created>
  <dcterms:modified xsi:type="dcterms:W3CDTF">2024-12-01T19:24:52Z</dcterms:modified>
</cp:coreProperties>
</file>